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5.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081222"/>
        </a:solidFill>
        <a:effectLst/>
      </p:bgPr>
    </p:bg>
    <p:spTree>
      <p:nvGrpSpPr>
        <p:cNvPr id="1" name=""/>
        <p:cNvGrpSpPr/>
        <p:nvPr/>
      </p:nvGrpSpPr>
      <p:grpSpPr/>
      <p:sp>
        <p:nvSpPr>
          <p:cNvPr id="2" name="Oval 1"/>
          <p:cNvSpPr/>
          <p:nvPr/>
        </p:nvSpPr>
        <p:spPr>
          <a:xfrm>
            <a:off x="5546750" y="1097280"/>
            <a:ext cx="1097280" cy="1097280"/>
          </a:xfrm>
          <a:prstGeom prst="ellipse">
            <a:avLst/>
          </a:prstGeom>
          <a:solidFill>
            <a:srgbClr val="101C30"/>
          </a:solidFill>
          <a:ln w="19050">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3" name="Picture 2" descr="tmp0m5y_p4w.png"/>
          <p:cNvPicPr>
            <a:picLocks noChangeAspect="1"/>
          </p:cNvPicPr>
          <p:nvPr/>
        </p:nvPicPr>
        <p:blipFill>
          <a:blip r:embed="rId2"/>
          <a:stretch>
            <a:fillRect/>
          </a:stretch>
        </p:blipFill>
        <p:spPr>
          <a:xfrm>
            <a:off x="5683910" y="1234440"/>
            <a:ext cx="822960" cy="822960"/>
          </a:xfrm>
          <a:prstGeom prst="rect">
            <a:avLst/>
          </a:prstGeom>
        </p:spPr>
      </p:pic>
      <p:sp>
        <p:nvSpPr>
          <p:cNvPr id="4" name="TextBox 3"/>
          <p:cNvSpPr txBox="1"/>
          <p:nvPr/>
        </p:nvSpPr>
        <p:spPr>
          <a:xfrm>
            <a:off x="914400" y="2468880"/>
            <a:ext cx="10362895" cy="731520"/>
          </a:xfrm>
          <a:prstGeom prst="rect">
            <a:avLst/>
          </a:prstGeom>
          <a:noFill/>
        </p:spPr>
        <p:txBody>
          <a:bodyPr wrap="square" lIns="0" rIns="0" tIns="0" bIns="0">
            <a:spAutoFit/>
          </a:bodyPr>
          <a:lstStyle/>
          <a:p>
            <a:pPr algn="ctr">
              <a:defRPr sz="3000" b="1">
                <a:solidFill>
                  <a:srgbClr val="F8FAFC"/>
                </a:solidFill>
                <a:latin typeface="Arial"/>
              </a:defRPr>
            </a:pPr>
            <a:r>
              <a:t>INTEGRITY ENTERPRISE</a:t>
            </a:r>
          </a:p>
        </p:txBody>
      </p:sp>
      <p:sp>
        <p:nvSpPr>
          <p:cNvPr id="5" name="Rectangle 4"/>
          <p:cNvSpPr/>
          <p:nvPr/>
        </p:nvSpPr>
        <p:spPr>
          <a:xfrm>
            <a:off x="5409590" y="3291840"/>
            <a:ext cx="1371600" cy="36576"/>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914400" y="3474720"/>
            <a:ext cx="10362895" cy="548640"/>
          </a:xfrm>
          <a:prstGeom prst="rect">
            <a:avLst/>
          </a:prstGeom>
          <a:noFill/>
        </p:spPr>
        <p:txBody>
          <a:bodyPr wrap="square" lIns="0" rIns="0" tIns="0" bIns="0">
            <a:spAutoFit/>
          </a:bodyPr>
          <a:lstStyle/>
          <a:p>
            <a:pPr algn="ctr">
              <a:defRPr sz="1300" b="1">
                <a:solidFill>
                  <a:srgbClr val="FF7417"/>
                </a:solidFill>
                <a:latin typeface="Arial"/>
              </a:defRPr>
            </a:pPr>
            <a:r>
              <a:t>CORPORATE CAPABILITIES &amp; SIGNAGE PRESENTATION</a:t>
            </a:r>
          </a:p>
        </p:txBody>
      </p:sp>
      <p:sp>
        <p:nvSpPr>
          <p:cNvPr id="7" name="TextBox 6"/>
          <p:cNvSpPr txBox="1"/>
          <p:nvPr/>
        </p:nvSpPr>
        <p:spPr>
          <a:xfrm>
            <a:off x="1828800" y="4114800"/>
            <a:ext cx="8534095" cy="1097280"/>
          </a:xfrm>
          <a:prstGeom prst="rect">
            <a:avLst/>
          </a:prstGeom>
          <a:noFill/>
        </p:spPr>
        <p:txBody>
          <a:bodyPr wrap="square" lIns="0" rIns="0" tIns="0" bIns="0">
            <a:spAutoFit/>
          </a:bodyPr>
          <a:lstStyle/>
          <a:p>
            <a:pPr algn="ctr">
              <a:lnSpc>
                <a:spcPct val="140000"/>
              </a:lnSpc>
              <a:defRPr sz="1100">
                <a:solidFill>
                  <a:srgbClr val="CBD5E1"/>
                </a:solidFill>
                <a:latin typeface="Arial"/>
              </a:defRPr>
            </a:pPr>
            <a:r>
              <a:t>Global leaders in architectural signage, 3M glass films, precise CNC fabrication, laser cutting, and compliant industrial marking systems engineered for ultimate durability and visual impact.</a:t>
            </a:r>
          </a:p>
        </p:txBody>
      </p:sp>
      <p:sp>
        <p:nvSpPr>
          <p:cNvPr id="8" name="TextBox 7"/>
          <p:cNvSpPr txBox="1"/>
          <p:nvPr/>
        </p:nvSpPr>
        <p:spPr>
          <a:xfrm>
            <a:off x="914400" y="5943600"/>
            <a:ext cx="10362895" cy="457200"/>
          </a:xfrm>
          <a:prstGeom prst="rect">
            <a:avLst/>
          </a:prstGeom>
          <a:noFill/>
        </p:spPr>
        <p:txBody>
          <a:bodyPr wrap="none" lIns="0" rIns="0" tIns="0" bIns="0">
            <a:spAutoFit/>
          </a:bodyPr>
          <a:lstStyle/>
          <a:p>
            <a:pPr algn="ctr">
              <a:defRPr sz="850" b="1">
                <a:solidFill>
                  <a:srgbClr val="64748B"/>
                </a:solidFill>
                <a:latin typeface="Arial"/>
              </a:defRPr>
            </a:pPr>
            <a:r>
              <a:t>ISO 9001:2015 CERTIFIED  •  3M AUTHORIZED APPLICATOR</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product_external_signage_main.png"/>
          <p:cNvPicPr>
            <a:picLocks noChangeAspect="1"/>
          </p:cNvPicPr>
          <p:nvPr/>
        </p:nvPicPr>
        <p:blipFill>
          <a:blip r:embed="rId2"/>
          <a:stretch>
            <a:fillRect/>
          </a:stretch>
        </p:blipFill>
        <p:spPr>
          <a:xfrm>
            <a:off x="356616" y="1833789"/>
            <a:ext cx="2386584" cy="3190420"/>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product_external_signage_detail.jpg"/>
          <p:cNvPicPr>
            <a:picLocks noChangeAspect="1"/>
          </p:cNvPicPr>
          <p:nvPr/>
        </p:nvPicPr>
        <p:blipFill>
          <a:blip r:embed="rId3"/>
          <a:stretch>
            <a:fillRect/>
          </a:stretch>
        </p:blipFill>
        <p:spPr>
          <a:xfrm>
            <a:off x="3108960" y="1833789"/>
            <a:ext cx="2386584" cy="3190420"/>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EXTERNAL SIGNAGE</a:t>
            </a:r>
          </a:p>
          <a:p>
            <a:pPr>
              <a:spcAft>
                <a:spcPts val="200"/>
              </a:spcAft>
              <a:defRPr sz="2200" b="1">
                <a:solidFill>
                  <a:srgbClr val="081222"/>
                </a:solidFill>
                <a:latin typeface="Arial"/>
              </a:defRPr>
            </a:pPr>
            <a:r>
              <a:t>EXTERNAL SIGNAGE</a:t>
            </a:r>
          </a:p>
          <a:p>
            <a:pPr>
              <a:defRPr sz="1000" b="0">
                <a:solidFill>
                  <a:srgbClr val="64748B"/>
                </a:solidFill>
                <a:latin typeface="Arial"/>
              </a:defRPr>
            </a:pPr>
            <a:r>
              <a:t>Industrial-Grade Outdoor Facade &amp; Identity Signage</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External Signages are heavy-duty, weather-resistant structural systems engineered for corporate buildings, architectural facades, and institutional gateways. Built with anodized aluminum, marine-grade stainless steel, and long-life LED backlighting, they represent the peak of durable outdoor visual branding.</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Framing Materials: </a:t>
            </a:r>
            <a:r>
              <a:rPr sz="800" b="0">
                <a:solidFill>
                  <a:srgbClr val="334155"/>
                </a:solidFill>
                <a:latin typeface="Arial"/>
              </a:rPr>
              <a:t>Anodized Aluminum, 304/316 Stainless Steel, ACP</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Lighting Type: </a:t>
            </a:r>
            <a:r>
              <a:rPr sz="800" b="0">
                <a:solidFill>
                  <a:srgbClr val="334155"/>
                </a:solidFill>
                <a:latin typeface="Arial"/>
              </a:rPr>
              <a:t>Optional Premium IP67 Outdoor LED Modules</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Weatherproofing: </a:t>
            </a:r>
            <a:r>
              <a:rPr sz="800" b="0">
                <a:solidFill>
                  <a:srgbClr val="334155"/>
                </a:solidFill>
                <a:latin typeface="Arial"/>
              </a:rPr>
              <a:t>UV Powder-coated, Anti-rust Treatment</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Mounting System: </a:t>
            </a:r>
            <a:r>
              <a:rPr sz="800" b="0">
                <a:solidFill>
                  <a:srgbClr val="334155"/>
                </a:solidFill>
                <a:latin typeface="Arial"/>
              </a:rPr>
              <a:t>Structural Anchors, Foundation bolts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Marine-grade stainless steel and structural aluminum framing</a:t>
            </a:r>
          </a:p>
          <a:p>
            <a:pPr>
              <a:lnSpc>
                <a:spcPct val="130000"/>
              </a:lnSpc>
              <a:spcAft>
                <a:spcPts val="400"/>
              </a:spcAft>
            </a:pPr>
            <a:r>
              <a:rPr sz="1000" b="1">
                <a:solidFill>
                  <a:srgbClr val="FF7417"/>
                </a:solidFill>
                <a:latin typeface="Arial"/>
              </a:rPr>
              <a:t>•  </a:t>
            </a:r>
            <a:r>
              <a:rPr sz="800" b="0">
                <a:solidFill>
                  <a:srgbClr val="475569"/>
                </a:solidFill>
                <a:latin typeface="Arial"/>
              </a:rPr>
              <a:t>UV-resistant, anti-corrosion protective polyurethane coatings</a:t>
            </a:r>
          </a:p>
          <a:p>
            <a:pPr>
              <a:lnSpc>
                <a:spcPct val="130000"/>
              </a:lnSpc>
              <a:spcAft>
                <a:spcPts val="400"/>
              </a:spcAft>
            </a:pPr>
            <a:r>
              <a:rPr sz="1000" b="1">
                <a:solidFill>
                  <a:srgbClr val="FF7417"/>
                </a:solidFill>
                <a:latin typeface="Arial"/>
              </a:rPr>
              <a:t>•  </a:t>
            </a:r>
            <a:r>
              <a:rPr sz="800" b="0">
                <a:solidFill>
                  <a:srgbClr val="475569"/>
                </a:solidFill>
                <a:latin typeface="Arial"/>
              </a:rPr>
              <a:t>Anchored steel base mounting engineered to safety codes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10</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frontface-lit-channel-letter-1-712.jpg"/>
          <p:cNvPicPr>
            <a:picLocks noChangeAspect="1"/>
          </p:cNvPicPr>
          <p:nvPr/>
        </p:nvPicPr>
        <p:blipFill>
          <a:blip r:embed="rId2"/>
          <a:stretch>
            <a:fillRect/>
          </a:stretch>
        </p:blipFill>
        <p:spPr>
          <a:xfrm>
            <a:off x="356616" y="617005"/>
            <a:ext cx="5138928" cy="2368724"/>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frontface-lit-channel-letter-2-928.jpg"/>
          <p:cNvPicPr>
            <a:picLocks noChangeAspect="1"/>
          </p:cNvPicPr>
          <p:nvPr/>
        </p:nvPicPr>
        <p:blipFill>
          <a:blip r:embed="rId3"/>
          <a:stretch>
            <a:fillRect/>
          </a:stretch>
        </p:blipFill>
        <p:spPr>
          <a:xfrm>
            <a:off x="356616" y="3872269"/>
            <a:ext cx="5138928" cy="2368724"/>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FRONTFACE LIT CHANNEL LETTER</a:t>
            </a:r>
          </a:p>
          <a:p>
            <a:pPr>
              <a:spcAft>
                <a:spcPts val="200"/>
              </a:spcAft>
              <a:defRPr sz="2200" b="1">
                <a:solidFill>
                  <a:srgbClr val="081222"/>
                </a:solidFill>
                <a:latin typeface="Arial"/>
              </a:defRPr>
            </a:pPr>
            <a:r>
              <a:t>FRONTFACE LIT CHANNEL LETTER</a:t>
            </a:r>
          </a:p>
          <a:p>
            <a:pPr>
              <a:defRPr sz="1000" b="0">
                <a:solidFill>
                  <a:srgbClr val="64748B"/>
                </a:solidFill>
                <a:latin typeface="Arial"/>
              </a:defRPr>
            </a:pPr>
            <a:r>
              <a:t>Premium FrontFace Lit Channel Letter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FrontFace Lit Channel Letters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11</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nternal-signage-1-782.jpg"/>
          <p:cNvPicPr>
            <a:picLocks noChangeAspect="1"/>
          </p:cNvPicPr>
          <p:nvPr/>
        </p:nvPicPr>
        <p:blipFill>
          <a:blip r:embed="rId2"/>
          <a:stretch>
            <a:fillRect/>
          </a:stretch>
        </p:blipFill>
        <p:spPr>
          <a:xfrm>
            <a:off x="356616" y="2633083"/>
            <a:ext cx="2386584" cy="159183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internal-signage-2-236.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INTERNAL SIGNAGE</a:t>
            </a:r>
          </a:p>
          <a:p>
            <a:pPr>
              <a:spcAft>
                <a:spcPts val="200"/>
              </a:spcAft>
              <a:defRPr sz="2200" b="1">
                <a:solidFill>
                  <a:srgbClr val="081222"/>
                </a:solidFill>
                <a:latin typeface="Arial"/>
              </a:defRPr>
            </a:pPr>
            <a:r>
              <a:t>INTERNAL SIGNAGE</a:t>
            </a:r>
          </a:p>
          <a:p>
            <a:pPr>
              <a:defRPr sz="1000" b="0">
                <a:solidFill>
                  <a:srgbClr val="64748B"/>
                </a:solidFill>
                <a:latin typeface="Arial"/>
              </a:defRPr>
            </a:pPr>
            <a:r>
              <a:t>Premium Internal Signage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Internal Signages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12</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pvy6_m7g.png"/>
          <p:cNvPicPr>
            <a:picLocks noChangeAspect="1"/>
          </p:cNvPicPr>
          <p:nvPr/>
        </p:nvPicPr>
        <p:blipFill>
          <a:blip r:embed="rId2"/>
          <a:stretch>
            <a:fillRect/>
          </a:stretch>
        </p:blipFill>
        <p:spPr>
          <a:xfrm>
            <a:off x="356616" y="2176537"/>
            <a:ext cx="5138928" cy="2504924"/>
          </a:xfrm>
          <a:prstGeom prst="rect">
            <a:avLst/>
          </a:prstGeom>
        </p:spPr>
      </p:pic>
      <p:sp>
        <p:nvSpPr>
          <p:cNvPr id="6" name="TextBox 5"/>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LANDSCAPE SIGNAGE</a:t>
            </a:r>
          </a:p>
          <a:p>
            <a:pPr>
              <a:spcAft>
                <a:spcPts val="200"/>
              </a:spcAft>
              <a:defRPr sz="2200" b="1">
                <a:solidFill>
                  <a:srgbClr val="081222"/>
                </a:solidFill>
                <a:latin typeface="Arial"/>
              </a:defRPr>
            </a:pPr>
            <a:r>
              <a:t>LANDSCAPE SIGNAGE</a:t>
            </a:r>
          </a:p>
          <a:p>
            <a:pPr>
              <a:defRPr sz="1000" b="0">
                <a:solidFill>
                  <a:srgbClr val="64748B"/>
                </a:solidFill>
                <a:latin typeface="Arial"/>
              </a:defRPr>
            </a:pPr>
            <a:r>
              <a:t>Premium Landscape Signage Solutions</a:t>
            </a:r>
          </a:p>
        </p:txBody>
      </p:sp>
      <p:sp>
        <p:nvSpPr>
          <p:cNvPr id="7" name="Rectangle 6"/>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9" name="Rectangle 8"/>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Landscape Signages engineered for durability, structural integrity, and architectural-grade aesthetics. Ideal for industrial facilities, corporate headquarters, and high-visibility environments.</a:t>
            </a:r>
          </a:p>
        </p:txBody>
      </p:sp>
      <p:sp>
        <p:nvSpPr>
          <p:cNvPr id="11" name="TextBox 10"/>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2" name="Rectangle 11"/>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4" name="TextBox 13"/>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5" name="TextBox 14"/>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6" name="TextBox 15"/>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7" name="TextBox 16"/>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18" name="Rectangle 17"/>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0" name="Rectangle 19"/>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2" name="TextBox 21"/>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13</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parking-signage-1-600.jpg"/>
          <p:cNvPicPr>
            <a:picLocks noChangeAspect="1"/>
          </p:cNvPicPr>
          <p:nvPr/>
        </p:nvPicPr>
        <p:blipFill>
          <a:blip r:embed="rId2"/>
          <a:stretch>
            <a:fillRect/>
          </a:stretch>
        </p:blipFill>
        <p:spPr>
          <a:xfrm>
            <a:off x="994690" y="356616"/>
            <a:ext cx="386277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parking-signage-2-821.jpg"/>
          <p:cNvPicPr>
            <a:picLocks noChangeAspect="1"/>
          </p:cNvPicPr>
          <p:nvPr/>
        </p:nvPicPr>
        <p:blipFill>
          <a:blip r:embed="rId3"/>
          <a:stretch>
            <a:fillRect/>
          </a:stretch>
        </p:blipFill>
        <p:spPr>
          <a:xfrm>
            <a:off x="994690" y="3611880"/>
            <a:ext cx="386277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PARKING SIGNAGE</a:t>
            </a:r>
          </a:p>
          <a:p>
            <a:pPr>
              <a:spcAft>
                <a:spcPts val="200"/>
              </a:spcAft>
              <a:defRPr sz="2200" b="1">
                <a:solidFill>
                  <a:srgbClr val="081222"/>
                </a:solidFill>
                <a:latin typeface="Arial"/>
              </a:defRPr>
            </a:pPr>
            <a:r>
              <a:t>PARKING SIGNAGE</a:t>
            </a:r>
          </a:p>
          <a:p>
            <a:pPr>
              <a:defRPr sz="1000" b="0">
                <a:solidFill>
                  <a:srgbClr val="64748B"/>
                </a:solidFill>
                <a:latin typeface="Arial"/>
              </a:defRPr>
            </a:pPr>
            <a:r>
              <a:t>Premium Parking Signage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Parking Signages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14</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safety-signage-1-114.jpg"/>
          <p:cNvPicPr>
            <a:picLocks noChangeAspect="1"/>
          </p:cNvPicPr>
          <p:nvPr/>
        </p:nvPicPr>
        <p:blipFill>
          <a:blip r:embed="rId2"/>
          <a:stretch>
            <a:fillRect/>
          </a:stretch>
        </p:blipFill>
        <p:spPr>
          <a:xfrm>
            <a:off x="356616" y="1834038"/>
            <a:ext cx="2386584" cy="318992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safety-signage-2-527.jpg"/>
          <p:cNvPicPr>
            <a:picLocks noChangeAspect="1"/>
          </p:cNvPicPr>
          <p:nvPr/>
        </p:nvPicPr>
        <p:blipFill>
          <a:blip r:embed="rId3"/>
          <a:stretch>
            <a:fillRect/>
          </a:stretch>
        </p:blipFill>
        <p:spPr>
          <a:xfrm>
            <a:off x="3108960" y="2536372"/>
            <a:ext cx="2386584" cy="1785254"/>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SAFETY SIGNAGE</a:t>
            </a:r>
          </a:p>
          <a:p>
            <a:pPr>
              <a:spcAft>
                <a:spcPts val="200"/>
              </a:spcAft>
              <a:defRPr sz="2200" b="1">
                <a:solidFill>
                  <a:srgbClr val="081222"/>
                </a:solidFill>
                <a:latin typeface="Arial"/>
              </a:defRPr>
            </a:pPr>
            <a:r>
              <a:t>SAFETY SIGNAGE</a:t>
            </a:r>
          </a:p>
          <a:p>
            <a:pPr>
              <a:defRPr sz="1000" b="0">
                <a:solidFill>
                  <a:srgbClr val="64748B"/>
                </a:solidFill>
                <a:latin typeface="Arial"/>
              </a:defRPr>
            </a:pPr>
            <a:r>
              <a:t>Premium Safety Signage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Safety Signages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15</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4lktdh0w.jpg"/>
          <p:cNvPicPr>
            <a:picLocks noChangeAspect="1"/>
          </p:cNvPicPr>
          <p:nvPr/>
        </p:nvPicPr>
        <p:blipFill>
          <a:blip r:embed="rId2"/>
          <a:stretch>
            <a:fillRect/>
          </a:stretch>
        </p:blipFill>
        <p:spPr>
          <a:xfrm>
            <a:off x="356616" y="2536372"/>
            <a:ext cx="2386584" cy="1785254"/>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e_fzbp5n.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STAINLESS STEEL LETTER</a:t>
            </a:r>
          </a:p>
          <a:p>
            <a:pPr>
              <a:spcAft>
                <a:spcPts val="200"/>
              </a:spcAft>
              <a:defRPr sz="2200" b="1">
                <a:solidFill>
                  <a:srgbClr val="081222"/>
                </a:solidFill>
                <a:latin typeface="Arial"/>
              </a:defRPr>
            </a:pPr>
            <a:r>
              <a:t>STAINLESS STEEL LETTER</a:t>
            </a:r>
          </a:p>
          <a:p>
            <a:pPr>
              <a:defRPr sz="1000" b="0">
                <a:solidFill>
                  <a:srgbClr val="64748B"/>
                </a:solidFill>
                <a:latin typeface="Arial"/>
              </a:defRPr>
            </a:pPr>
            <a:r>
              <a:t>Architectural Grade Stainless Steel Letter Signage</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fabricate architectural-grade Stainless Steel Letters engineered with precision laser cutting and high-end polishing. Available in premium brushed, mirror-polished, or colored finishes, these signs provide a timeless corporate image with unmatched outdoor weathering resistance.</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Grade: </a:t>
            </a:r>
            <a:r>
              <a:rPr sz="800" b="0">
                <a:solidFill>
                  <a:srgbClr val="334155"/>
                </a:solidFill>
                <a:latin typeface="Arial"/>
              </a:rPr>
              <a:t>Premium SS 304 or SS 316 Grade</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Finish Options: </a:t>
            </a:r>
            <a:r>
              <a:rPr sz="800" b="0">
                <a:solidFill>
                  <a:srgbClr val="334155"/>
                </a:solidFill>
                <a:latin typeface="Arial"/>
              </a:rPr>
              <a:t>Brushed Satin, Mirror Polished, Rose Gold, Titanium Gold</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Fabrication Method: </a:t>
            </a:r>
            <a:r>
              <a:rPr sz="800" b="0">
                <a:solidFill>
                  <a:srgbClr val="334155"/>
                </a:solidFill>
                <a:latin typeface="Arial"/>
              </a:rPr>
              <a:t>Precision Fiber Laser Cutting &amp; Argon Welding</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Mounting Options: </a:t>
            </a:r>
            <a:r>
              <a:rPr sz="800" b="0">
                <a:solidFill>
                  <a:srgbClr val="334155"/>
                </a:solidFill>
                <a:latin typeface="Arial"/>
              </a:rPr>
              <a:t>Threaded Stud Mount, Spacer Stand-Offs, Flush Mount</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Marine-grade corrosion and rust resistance</a:t>
            </a:r>
          </a:p>
          <a:p>
            <a:pPr>
              <a:lnSpc>
                <a:spcPct val="130000"/>
              </a:lnSpc>
              <a:spcAft>
                <a:spcPts val="400"/>
              </a:spcAft>
            </a:pPr>
            <a:r>
              <a:rPr sz="1000" b="1">
                <a:solidFill>
                  <a:srgbClr val="FF7417"/>
                </a:solidFill>
                <a:latin typeface="Arial"/>
              </a:rPr>
              <a:t>•  </a:t>
            </a:r>
            <a:r>
              <a:rPr sz="800" b="0">
                <a:solidFill>
                  <a:srgbClr val="475569"/>
                </a:solidFill>
                <a:latin typeface="Arial"/>
              </a:rPr>
              <a:t>Precision welded seamless returns for premium 3D depth</a:t>
            </a:r>
          </a:p>
          <a:p>
            <a:pPr>
              <a:lnSpc>
                <a:spcPct val="130000"/>
              </a:lnSpc>
              <a:spcAft>
                <a:spcPts val="400"/>
              </a:spcAft>
            </a:pPr>
            <a:r>
              <a:rPr sz="1000" b="1">
                <a:solidFill>
                  <a:srgbClr val="FF7417"/>
                </a:solidFill>
                <a:latin typeface="Arial"/>
              </a:rPr>
              <a:t>•  </a:t>
            </a:r>
            <a:r>
              <a:rPr sz="800" b="0">
                <a:solidFill>
                  <a:srgbClr val="475569"/>
                </a:solidFill>
                <a:latin typeface="Arial"/>
              </a:rPr>
              <a:t>Custom thickness options from 1.2mm to 5mm solid face</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16</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myzgoqyt.png"/>
          <p:cNvPicPr>
            <a:picLocks noChangeAspect="1"/>
          </p:cNvPicPr>
          <p:nvPr/>
        </p:nvPicPr>
        <p:blipFill>
          <a:blip r:embed="rId2"/>
          <a:stretch>
            <a:fillRect/>
          </a:stretch>
        </p:blipFill>
        <p:spPr>
          <a:xfrm>
            <a:off x="356616" y="2747387"/>
            <a:ext cx="2386584" cy="1363225"/>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83qmjvyw.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STAINLESS STEEL PROFILE LETTER SIGN</a:t>
            </a:r>
          </a:p>
          <a:p>
            <a:pPr>
              <a:spcAft>
                <a:spcPts val="200"/>
              </a:spcAft>
              <a:defRPr sz="2200" b="1">
                <a:solidFill>
                  <a:srgbClr val="081222"/>
                </a:solidFill>
                <a:latin typeface="Arial"/>
              </a:defRPr>
            </a:pPr>
            <a:r>
              <a:t>STAINLESS STEEL PROFILE LETTER SIGN</a:t>
            </a:r>
          </a:p>
          <a:p>
            <a:pPr>
              <a:defRPr sz="1000" b="0">
                <a:solidFill>
                  <a:srgbClr val="64748B"/>
                </a:solidFill>
                <a:latin typeface="Arial"/>
              </a:defRPr>
            </a:pPr>
            <a:r>
              <a:t>Innovative Profile-Cut Stainless Steel Channel Signs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Stainless Steel Profile Letter Signs combine high-precision structural metal borders with premium acrylic faces or custom integrated illumination. They offer a luxurious 3D dimensional depth and outstanding structural durability, making them a top-tier choice for executive brand identities and landmark signs.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Face Material: </a:t>
            </a:r>
            <a:r>
              <a:rPr sz="800" b="0">
                <a:solidFill>
                  <a:srgbClr val="334155"/>
                </a:solidFill>
                <a:latin typeface="Arial"/>
              </a:rPr>
              <a:t>High-transmittance Acrylic, Lexan, or Hollow SS Profile</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Side Return: </a:t>
            </a:r>
            <a:r>
              <a:rPr sz="800" b="0">
                <a:solidFill>
                  <a:srgbClr val="334155"/>
                </a:solidFill>
                <a:latin typeface="Arial"/>
              </a:rPr>
              <a:t>Laser-bent Stainless Steel Channel Profiles</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Lighting Options: </a:t>
            </a:r>
            <a:r>
              <a:rPr sz="800" b="0">
                <a:solidFill>
                  <a:srgbClr val="334155"/>
                </a:solidFill>
                <a:latin typeface="Arial"/>
              </a:rPr>
              <a:t>Frontface Lit, Backlit Halo, Dual Illumination, Non-lit</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Power Supply: </a:t>
            </a:r>
            <a:r>
              <a:rPr sz="800" b="0">
                <a:solidFill>
                  <a:srgbClr val="334155"/>
                </a:solidFill>
                <a:latin typeface="Arial"/>
              </a:rPr>
              <a:t>IP67 Outdoor Grade Meanwell Drivers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Advanced laser return bending for flawless curves and sharp corners</a:t>
            </a:r>
          </a:p>
          <a:p>
            <a:pPr>
              <a:lnSpc>
                <a:spcPct val="130000"/>
              </a:lnSpc>
              <a:spcAft>
                <a:spcPts val="400"/>
              </a:spcAft>
            </a:pPr>
            <a:r>
              <a:rPr sz="1000" b="1">
                <a:solidFill>
                  <a:srgbClr val="FF7417"/>
                </a:solidFill>
                <a:latin typeface="Arial"/>
              </a:rPr>
              <a:t>•  </a:t>
            </a:r>
            <a:r>
              <a:rPr sz="800" b="0">
                <a:solidFill>
                  <a:srgbClr val="475569"/>
                </a:solidFill>
                <a:latin typeface="Arial"/>
              </a:rPr>
              <a:t>Energy-efficient high-luminosity waterproof LED modules</a:t>
            </a:r>
          </a:p>
          <a:p>
            <a:pPr>
              <a:lnSpc>
                <a:spcPct val="130000"/>
              </a:lnSpc>
              <a:spcAft>
                <a:spcPts val="400"/>
              </a:spcAft>
            </a:pPr>
            <a:r>
              <a:rPr sz="1000" b="1">
                <a:solidFill>
                  <a:srgbClr val="FF7417"/>
                </a:solidFill>
                <a:latin typeface="Arial"/>
              </a:rPr>
              <a:t>•  </a:t>
            </a:r>
            <a:r>
              <a:rPr sz="800" b="0">
                <a:solidFill>
                  <a:srgbClr val="475569"/>
                </a:solidFill>
                <a:latin typeface="Arial"/>
              </a:rPr>
              <a:t>Sleek profile borders with concealed screw attachments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17</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un1j2kua.jpg"/>
          <p:cNvPicPr>
            <a:picLocks noChangeAspect="1"/>
          </p:cNvPicPr>
          <p:nvPr/>
        </p:nvPicPr>
        <p:blipFill>
          <a:blip r:embed="rId2"/>
          <a:stretch>
            <a:fillRect/>
          </a:stretch>
        </p:blipFill>
        <p:spPr>
          <a:xfrm>
            <a:off x="999744" y="356616"/>
            <a:ext cx="3852671"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gxywthzu.jpg"/>
          <p:cNvPicPr>
            <a:picLocks noChangeAspect="1"/>
          </p:cNvPicPr>
          <p:nvPr/>
        </p:nvPicPr>
        <p:blipFill>
          <a:blip r:embed="rId3"/>
          <a:stretch>
            <a:fillRect/>
          </a:stretch>
        </p:blipFill>
        <p:spPr>
          <a:xfrm>
            <a:off x="999744" y="3611880"/>
            <a:ext cx="3852671"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STONE ART SIGNAGE</a:t>
            </a:r>
          </a:p>
          <a:p>
            <a:pPr>
              <a:spcAft>
                <a:spcPts val="200"/>
              </a:spcAft>
              <a:defRPr sz="2200" b="1">
                <a:solidFill>
                  <a:srgbClr val="081222"/>
                </a:solidFill>
                <a:latin typeface="Arial"/>
              </a:defRPr>
            </a:pPr>
            <a:r>
              <a:t>STONE ART SIGNAGE</a:t>
            </a:r>
          </a:p>
          <a:p>
            <a:pPr>
              <a:defRPr sz="1000" b="0">
                <a:solidFill>
                  <a:srgbClr val="64748B"/>
                </a:solidFill>
                <a:latin typeface="Arial"/>
              </a:defRPr>
            </a:pPr>
            <a:r>
              <a:t>Artisanal Natural and Engraved Stone Signage</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Stone Art Signages are crafted from premium natural marble, granite, or slate, carved using high-precision CNC engraving or waterjet cutting. These signs combine raw natural beauty with absolute permanence, making them ideal for grand entrance landmarks, institutional plaques, and luxury real estate.</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Stone Varieties: </a:t>
            </a:r>
            <a:r>
              <a:rPr sz="800" b="0">
                <a:solidFill>
                  <a:srgbClr val="334155"/>
                </a:solidFill>
                <a:latin typeface="Arial"/>
              </a:rPr>
              <a:t>Premium Granite, Italian Marble, Slate, Sandstone</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Cutting Method: </a:t>
            </a:r>
            <a:r>
              <a:rPr sz="800" b="0">
                <a:solidFill>
                  <a:srgbClr val="334155"/>
                </a:solidFill>
                <a:latin typeface="Arial"/>
              </a:rPr>
              <a:t>High-Pressure CNC Waterjet &amp; Artisanal V-Carving</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Inlay Fill: </a:t>
            </a:r>
            <a:r>
              <a:rPr sz="800" b="0">
                <a:solidFill>
                  <a:srgbClr val="334155"/>
                </a:solidFill>
                <a:latin typeface="Arial"/>
              </a:rPr>
              <a:t>Weatherproof Epoxies, Gold/Silver Leafing, Liquid Brass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Absolute Permanent Lifetime Guarantee</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Hand-finished deeply engraved lettering and artwork</a:t>
            </a:r>
          </a:p>
          <a:p>
            <a:pPr>
              <a:lnSpc>
                <a:spcPct val="130000"/>
              </a:lnSpc>
              <a:spcAft>
                <a:spcPts val="400"/>
              </a:spcAft>
            </a:pPr>
            <a:r>
              <a:rPr sz="1000" b="1">
                <a:solidFill>
                  <a:srgbClr val="FF7417"/>
                </a:solidFill>
                <a:latin typeface="Arial"/>
              </a:rPr>
              <a:t>•  </a:t>
            </a:r>
            <a:r>
              <a:rPr sz="800" b="0">
                <a:solidFill>
                  <a:srgbClr val="475569"/>
                </a:solidFill>
                <a:latin typeface="Arial"/>
              </a:rPr>
              <a:t>Resistant to extreme thermal expansion and weathering</a:t>
            </a:r>
          </a:p>
          <a:p>
            <a:pPr>
              <a:lnSpc>
                <a:spcPct val="130000"/>
              </a:lnSpc>
              <a:spcAft>
                <a:spcPts val="400"/>
              </a:spcAft>
            </a:pPr>
            <a:r>
              <a:rPr sz="1000" b="1">
                <a:solidFill>
                  <a:srgbClr val="FF7417"/>
                </a:solidFill>
                <a:latin typeface="Arial"/>
              </a:rPr>
              <a:t>•  </a:t>
            </a:r>
            <a:r>
              <a:rPr sz="800" b="0">
                <a:solidFill>
                  <a:srgbClr val="475569"/>
                </a:solidFill>
                <a:latin typeface="Arial"/>
              </a:rPr>
              <a:t>Available in rustic natural-edge or high-polished executive borders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18</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1sw0mc43.jpg"/>
          <p:cNvPicPr>
            <a:picLocks noChangeAspect="1"/>
          </p:cNvPicPr>
          <p:nvPr/>
        </p:nvPicPr>
        <p:blipFill>
          <a:blip r:embed="rId2"/>
          <a:stretch>
            <a:fillRect/>
          </a:stretch>
        </p:blipFill>
        <p:spPr>
          <a:xfrm>
            <a:off x="356616" y="1140496"/>
            <a:ext cx="5138928" cy="4577007"/>
          </a:xfrm>
          <a:prstGeom prst="rect">
            <a:avLst/>
          </a:prstGeom>
        </p:spPr>
      </p:pic>
      <p:sp>
        <p:nvSpPr>
          <p:cNvPr id="6" name="TextBox 5"/>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TERRACE SIGNAGE</a:t>
            </a:r>
          </a:p>
          <a:p>
            <a:pPr>
              <a:spcAft>
                <a:spcPts val="200"/>
              </a:spcAft>
              <a:defRPr sz="2200" b="1">
                <a:solidFill>
                  <a:srgbClr val="081222"/>
                </a:solidFill>
                <a:latin typeface="Arial"/>
              </a:defRPr>
            </a:pPr>
            <a:r>
              <a:t>TERRACE SIGNAGE</a:t>
            </a:r>
          </a:p>
          <a:p>
            <a:pPr>
              <a:defRPr sz="1000" b="0">
                <a:solidFill>
                  <a:srgbClr val="64748B"/>
                </a:solidFill>
                <a:latin typeface="Arial"/>
              </a:defRPr>
            </a:pPr>
            <a:r>
              <a:t>High-Visibility Rooftop and Skyline Signage</a:t>
            </a:r>
          </a:p>
        </p:txBody>
      </p:sp>
      <p:sp>
        <p:nvSpPr>
          <p:cNvPr id="7" name="Rectangle 6"/>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9" name="Rectangle 8"/>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Terrace Signages are heavy-duty, structural-scale rooftop brandings designed to withstand high-altitude wind loads while delivering maximum skyline visibility. Engineered with structural steel trusses, premium aluminum or SS letter forms, and high-lumen lighting systems, they make your brand stand out for miles.</a:t>
            </a:r>
          </a:p>
        </p:txBody>
      </p:sp>
      <p:sp>
        <p:nvSpPr>
          <p:cNvPr id="11" name="TextBox 10"/>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2" name="Rectangle 11"/>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Structural Support: </a:t>
            </a:r>
            <a:r>
              <a:rPr sz="800" b="0">
                <a:solidFill>
                  <a:srgbClr val="334155"/>
                </a:solidFill>
                <a:latin typeface="Arial"/>
              </a:rPr>
              <a:t>Heavy Galvanized Steel Wind-Truss System</a:t>
            </a:r>
          </a:p>
        </p:txBody>
      </p:sp>
      <p:sp>
        <p:nvSpPr>
          <p:cNvPr id="14" name="TextBox 13"/>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Wind-Load Compliance: </a:t>
            </a:r>
            <a:r>
              <a:rPr sz="800" b="0">
                <a:solidFill>
                  <a:srgbClr val="334155"/>
                </a:solidFill>
                <a:latin typeface="Arial"/>
              </a:rPr>
              <a:t>Certified up to 150 km/h wind speeds</a:t>
            </a:r>
          </a:p>
        </p:txBody>
      </p:sp>
      <p:sp>
        <p:nvSpPr>
          <p:cNvPr id="15" name="TextBox 14"/>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Lighting Depth: </a:t>
            </a:r>
            <a:r>
              <a:rPr sz="800" b="0">
                <a:solidFill>
                  <a:srgbClr val="334155"/>
                </a:solidFill>
                <a:latin typeface="Arial"/>
              </a:rPr>
              <a:t>Ultra-bright double-row LED modules</a:t>
            </a:r>
          </a:p>
        </p:txBody>
      </p:sp>
      <p:sp>
        <p:nvSpPr>
          <p:cNvPr id="16" name="TextBox 15"/>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Shell Metal: </a:t>
            </a:r>
            <a:r>
              <a:rPr sz="800" b="0">
                <a:solidFill>
                  <a:srgbClr val="334155"/>
                </a:solidFill>
                <a:latin typeface="Arial"/>
              </a:rPr>
              <a:t>Heavy-duty Aluminum or Welded SS 304</a:t>
            </a:r>
          </a:p>
        </p:txBody>
      </p:sp>
      <p:sp>
        <p:nvSpPr>
          <p:cNvPr id="17" name="TextBox 16"/>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18" name="Rectangle 17"/>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Rigorously engineered structural safety factor calculations</a:t>
            </a:r>
          </a:p>
          <a:p>
            <a:pPr>
              <a:lnSpc>
                <a:spcPct val="130000"/>
              </a:lnSpc>
              <a:spcAft>
                <a:spcPts val="400"/>
              </a:spcAft>
            </a:pPr>
            <a:r>
              <a:rPr sz="1000" b="1">
                <a:solidFill>
                  <a:srgbClr val="FF7417"/>
                </a:solidFill>
                <a:latin typeface="Arial"/>
              </a:rPr>
              <a:t>•  </a:t>
            </a:r>
            <a:r>
              <a:rPr sz="800" b="0">
                <a:solidFill>
                  <a:srgbClr val="475569"/>
                </a:solidFill>
                <a:latin typeface="Arial"/>
              </a:rPr>
              <a:t>Automated dusk-to-dawn astronomical timer controls</a:t>
            </a:r>
          </a:p>
          <a:p>
            <a:pPr>
              <a:lnSpc>
                <a:spcPct val="130000"/>
              </a:lnSpc>
              <a:spcAft>
                <a:spcPts val="400"/>
              </a:spcAft>
            </a:pPr>
            <a:r>
              <a:rPr sz="1000" b="1">
                <a:solidFill>
                  <a:srgbClr val="FF7417"/>
                </a:solidFill>
                <a:latin typeface="Arial"/>
              </a:rPr>
              <a:t>•  </a:t>
            </a:r>
            <a:r>
              <a:rPr sz="800" b="0">
                <a:solidFill>
                  <a:srgbClr val="475569"/>
                </a:solidFill>
                <a:latin typeface="Arial"/>
              </a:rPr>
              <a:t>Weatherproof anti-rust epoxy structural primer finish</a:t>
            </a:r>
          </a:p>
        </p:txBody>
      </p:sp>
      <p:sp>
        <p:nvSpPr>
          <p:cNvPr id="20" name="Rectangle 19"/>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2" name="TextBox 21"/>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19</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TextBox 1"/>
          <p:cNvSpPr txBox="1"/>
          <p:nvPr/>
        </p:nvSpPr>
        <p:spPr>
          <a:xfrm>
            <a:off x="731520" y="731520"/>
            <a:ext cx="10728655" cy="914400"/>
          </a:xfrm>
          <a:prstGeom prst="rect">
            <a:avLst/>
          </a:prstGeom>
          <a:noFill/>
        </p:spPr>
        <p:txBody>
          <a:bodyPr wrap="square" lIns="0" rIns="0" tIns="0" bIns="0">
            <a:spAutoFit/>
          </a:bodyPr>
          <a:lstStyle/>
          <a:p>
            <a:pPr>
              <a:spcAft>
                <a:spcPts val="400"/>
              </a:spcAft>
              <a:defRPr sz="750" b="1">
                <a:solidFill>
                  <a:srgbClr val="FF7417"/>
                </a:solidFill>
                <a:latin typeface="Arial"/>
              </a:defRPr>
            </a:pPr>
            <a:r>
              <a:t>ABOUT US</a:t>
            </a:r>
          </a:p>
          <a:p>
            <a:pPr>
              <a:defRPr sz="2200" b="1">
                <a:solidFill>
                  <a:srgbClr val="081222"/>
                </a:solidFill>
                <a:latin typeface="Arial"/>
              </a:defRPr>
            </a:pPr>
            <a:r>
              <a:t>CREDENTIALS &amp; STANDARDS</a:t>
            </a:r>
          </a:p>
        </p:txBody>
      </p:sp>
      <p:sp>
        <p:nvSpPr>
          <p:cNvPr id="3" name="Rectangle 2"/>
          <p:cNvSpPr/>
          <p:nvPr/>
        </p:nvSpPr>
        <p:spPr>
          <a:xfrm>
            <a:off x="731520" y="1691640"/>
            <a:ext cx="10728655"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828800"/>
            <a:ext cx="10728655" cy="1005840"/>
          </a:xfrm>
          <a:prstGeom prst="rect">
            <a:avLst/>
          </a:prstGeom>
          <a:noFill/>
        </p:spPr>
        <p:txBody>
          <a:bodyPr wrap="square" lIns="0" rIns="0" tIns="0" bIns="0">
            <a:spAutoFit/>
          </a:bodyPr>
          <a:lstStyle/>
          <a:p>
            <a:pPr>
              <a:lnSpc>
                <a:spcPct val="130000"/>
              </a:lnSpc>
              <a:defRPr sz="1100">
                <a:solidFill>
                  <a:srgbClr val="475569"/>
                </a:solidFill>
                <a:latin typeface="Arial"/>
              </a:defRPr>
            </a:pPr>
            <a:r>
              <a:t>Integrity Enterprise is a premier manufacturer of architectural signage, 3M glass films, laser cutting, and industrial labeling systems. From our advanced 10,000 sq ft facility, we engineer precision fabrications designed for extreme environmental durability, serving corporate hubs, industrial parks, and global infrastructure projects across 25+ states.</a:t>
            </a:r>
          </a:p>
        </p:txBody>
      </p:sp>
      <p:sp>
        <p:nvSpPr>
          <p:cNvPr id="5" name="Rounded Rectangle 4"/>
          <p:cNvSpPr/>
          <p:nvPr/>
        </p:nvSpPr>
        <p:spPr>
          <a:xfrm>
            <a:off x="731520" y="3017520"/>
            <a:ext cx="3393338" cy="2377440"/>
          </a:xfrm>
          <a:prstGeom prst="roundRect">
            <a:avLst>
              <a:gd name="adj" fmla="val 8000"/>
            </a:avLst>
          </a:prstGeom>
          <a:solidFill>
            <a:srgbClr val="F8FAFC"/>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896112" y="3182112"/>
            <a:ext cx="3064154" cy="2048256"/>
          </a:xfrm>
          <a:prstGeom prst="rect">
            <a:avLst/>
          </a:prstGeom>
          <a:noFill/>
        </p:spPr>
        <p:txBody>
          <a:bodyPr wrap="square" lIns="0" rIns="0" tIns="0" bIns="0">
            <a:spAutoFit/>
          </a:bodyPr>
          <a:lstStyle/>
          <a:p>
            <a:pPr>
              <a:spcAft>
                <a:spcPts val="600"/>
              </a:spcAft>
              <a:defRPr sz="1000" b="1">
                <a:solidFill>
                  <a:srgbClr val="081222"/>
                </a:solidFill>
                <a:latin typeface="Arial"/>
              </a:defRPr>
            </a:pPr>
            <a:r>
              <a:t>3M AUTHORIZED APPLICATOR</a:t>
            </a:r>
          </a:p>
          <a:p>
            <a:pPr>
              <a:lnSpc>
                <a:spcPct val="130000"/>
              </a:lnSpc>
              <a:defRPr sz="850">
                <a:solidFill>
                  <a:srgbClr val="64748B"/>
                </a:solidFill>
                <a:latin typeface="Arial"/>
              </a:defRPr>
            </a:pPr>
            <a:r>
              <a:t>We use premium 3M substrates, architectural glass films, and engineering-grade retroreflective sheets to build high-durability sign systems backed by material guarantees.</a:t>
            </a:r>
          </a:p>
        </p:txBody>
      </p:sp>
      <p:sp>
        <p:nvSpPr>
          <p:cNvPr id="7" name="Rounded Rectangle 6"/>
          <p:cNvSpPr/>
          <p:nvPr/>
        </p:nvSpPr>
        <p:spPr>
          <a:xfrm>
            <a:off x="4399178" y="3017520"/>
            <a:ext cx="3393338" cy="2377440"/>
          </a:xfrm>
          <a:prstGeom prst="roundRect">
            <a:avLst>
              <a:gd name="adj" fmla="val 8000"/>
            </a:avLst>
          </a:prstGeom>
          <a:solidFill>
            <a:srgbClr val="F8FAFC"/>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4563770" y="3182112"/>
            <a:ext cx="3064154" cy="2048256"/>
          </a:xfrm>
          <a:prstGeom prst="rect">
            <a:avLst/>
          </a:prstGeom>
          <a:noFill/>
        </p:spPr>
        <p:txBody>
          <a:bodyPr wrap="square" lIns="0" rIns="0" tIns="0" bIns="0">
            <a:spAutoFit/>
          </a:bodyPr>
          <a:lstStyle/>
          <a:p>
            <a:pPr>
              <a:spcAft>
                <a:spcPts val="600"/>
              </a:spcAft>
              <a:defRPr sz="1000" b="1">
                <a:solidFill>
                  <a:srgbClr val="081222"/>
                </a:solidFill>
                <a:latin typeface="Arial"/>
              </a:defRPr>
            </a:pPr>
            <a:r>
              <a:t>10,000 SQ FT FACILITY</a:t>
            </a:r>
          </a:p>
          <a:p>
            <a:pPr>
              <a:lnSpc>
                <a:spcPct val="130000"/>
              </a:lnSpc>
              <a:defRPr sz="850">
                <a:solidFill>
                  <a:srgbClr val="64748B"/>
                </a:solidFill>
                <a:latin typeface="Arial"/>
              </a:defRPr>
            </a:pPr>
            <a:r>
              <a:t>Equipped with state-of-the-art high-speed Eco-solvent printers, precision CNC waterjets, V-carve tooling, and laser cutters for micro-metric profile edge quality.</a:t>
            </a:r>
          </a:p>
        </p:txBody>
      </p:sp>
      <p:sp>
        <p:nvSpPr>
          <p:cNvPr id="9" name="Rounded Rectangle 8"/>
          <p:cNvSpPr/>
          <p:nvPr/>
        </p:nvSpPr>
        <p:spPr>
          <a:xfrm>
            <a:off x="8066836" y="3017520"/>
            <a:ext cx="3393338" cy="2377440"/>
          </a:xfrm>
          <a:prstGeom prst="roundRect">
            <a:avLst>
              <a:gd name="adj" fmla="val 8000"/>
            </a:avLst>
          </a:prstGeom>
          <a:solidFill>
            <a:srgbClr val="F8FAFC"/>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8231428" y="3182112"/>
            <a:ext cx="3064154" cy="2048256"/>
          </a:xfrm>
          <a:prstGeom prst="rect">
            <a:avLst/>
          </a:prstGeom>
          <a:noFill/>
        </p:spPr>
        <p:txBody>
          <a:bodyPr wrap="square" lIns="0" rIns="0" tIns="0" bIns="0">
            <a:spAutoFit/>
          </a:bodyPr>
          <a:lstStyle/>
          <a:p>
            <a:pPr>
              <a:spcAft>
                <a:spcPts val="600"/>
              </a:spcAft>
              <a:defRPr sz="1000" b="1">
                <a:solidFill>
                  <a:srgbClr val="081222"/>
                </a:solidFill>
                <a:latin typeface="Arial"/>
              </a:defRPr>
            </a:pPr>
            <a:r>
              <a:t>COMPLIANCE MATRIX</a:t>
            </a:r>
          </a:p>
          <a:p>
            <a:pPr>
              <a:lnSpc>
                <a:spcPct val="130000"/>
              </a:lnSpc>
              <a:defRPr sz="850">
                <a:solidFill>
                  <a:srgbClr val="64748B"/>
                </a:solidFill>
                <a:latin typeface="Arial"/>
              </a:defRPr>
            </a:pPr>
            <a:r>
              <a:t>Our signages, pipeline indicators, and labeling sheets are built in strict compliance with ISO quality processes and OSHA safety hazard standard specifications.</a:t>
            </a:r>
          </a:p>
        </p:txBody>
      </p:sp>
      <p:sp>
        <p:nvSpPr>
          <p:cNvPr id="11" name="Rectangle 10"/>
          <p:cNvSpPr/>
          <p:nvPr/>
        </p:nvSpPr>
        <p:spPr>
          <a:xfrm>
            <a:off x="731520" y="6217920"/>
            <a:ext cx="10728655"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731520" y="6263640"/>
            <a:ext cx="73152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13" name="TextBox 12"/>
          <p:cNvSpPr txBox="1"/>
          <p:nvPr/>
        </p:nvSpPr>
        <p:spPr>
          <a:xfrm>
            <a:off x="8961120" y="6263640"/>
            <a:ext cx="2499055" cy="365760"/>
          </a:xfrm>
          <a:prstGeom prst="rect">
            <a:avLst/>
          </a:prstGeom>
          <a:noFill/>
        </p:spPr>
        <p:txBody>
          <a:bodyPr wrap="none" lIns="0" rIns="0" tIns="0" bIns="0">
            <a:spAutoFit/>
          </a:bodyPr>
          <a:lstStyle/>
          <a:p>
            <a:pPr algn="r">
              <a:defRPr sz="700" b="1">
                <a:solidFill>
                  <a:srgbClr val="64748B"/>
                </a:solidFill>
                <a:latin typeface="Arial"/>
              </a:defRPr>
            </a:pPr>
            <a:r>
              <a:t>SLIDE 2</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lya9ur_a.png"/>
          <p:cNvPicPr>
            <a:picLocks noChangeAspect="1"/>
          </p:cNvPicPr>
          <p:nvPr/>
        </p:nvPicPr>
        <p:blipFill>
          <a:blip r:embed="rId2"/>
          <a:stretch>
            <a:fillRect/>
          </a:stretch>
        </p:blipFill>
        <p:spPr>
          <a:xfrm>
            <a:off x="356616" y="1809610"/>
            <a:ext cx="5138928" cy="3238778"/>
          </a:xfrm>
          <a:prstGeom prst="rect">
            <a:avLst/>
          </a:prstGeom>
        </p:spPr>
      </p:pic>
      <p:sp>
        <p:nvSpPr>
          <p:cNvPr id="6" name="TextBox 5"/>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WALLPOLE MOUNT SIGNAGE</a:t>
            </a:r>
          </a:p>
          <a:p>
            <a:pPr>
              <a:spcAft>
                <a:spcPts val="200"/>
              </a:spcAft>
              <a:defRPr sz="2200" b="1">
                <a:solidFill>
                  <a:srgbClr val="081222"/>
                </a:solidFill>
                <a:latin typeface="Arial"/>
              </a:defRPr>
            </a:pPr>
            <a:r>
              <a:t>WALLPOLE MOUNT SIGNAGE</a:t>
            </a:r>
          </a:p>
          <a:p>
            <a:pPr>
              <a:defRPr sz="1000" b="0">
                <a:solidFill>
                  <a:srgbClr val="64748B"/>
                </a:solidFill>
                <a:latin typeface="Arial"/>
              </a:defRPr>
            </a:pPr>
            <a:r>
              <a:t>Durable Wall and Pole-Mounted Projecting Signs</a:t>
            </a:r>
          </a:p>
        </p:txBody>
      </p:sp>
      <p:sp>
        <p:nvSpPr>
          <p:cNvPr id="7" name="Rectangle 6"/>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9" name="Rectangle 8"/>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Wallpole Mount Signages are highly functional, dual-sided projecting signs engineered for street-level pedestrian visibility. Mounted on custom decorative steel brackets, these circular, square, or custom-profile lightboxes provide outstanding directional and business identity display.</a:t>
            </a:r>
          </a:p>
        </p:txBody>
      </p:sp>
      <p:sp>
        <p:nvSpPr>
          <p:cNvPr id="11" name="TextBox 10"/>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2" name="Rectangle 11"/>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Mounting Brackets: </a:t>
            </a:r>
            <a:r>
              <a:rPr sz="800" b="0">
                <a:solidFill>
                  <a:srgbClr val="334155"/>
                </a:solidFill>
                <a:latin typeface="Arial"/>
              </a:rPr>
              <a:t>Wrought Iron, Heavy Steel, or Die-Cast Aluminum</a:t>
            </a:r>
          </a:p>
        </p:txBody>
      </p:sp>
      <p:sp>
        <p:nvSpPr>
          <p:cNvPr id="14" name="TextBox 13"/>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Bracket Type: </a:t>
            </a:r>
            <a:r>
              <a:rPr sz="800" b="0">
                <a:solidFill>
                  <a:srgbClr val="334155"/>
                </a:solidFill>
                <a:latin typeface="Arial"/>
              </a:rPr>
              <a:t>Projecting Cantilever, Pole Clamped, Flag Mount</a:t>
            </a:r>
          </a:p>
        </p:txBody>
      </p:sp>
      <p:sp>
        <p:nvSpPr>
          <p:cNvPr id="15" name="TextBox 14"/>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Panel Options: </a:t>
            </a:r>
            <a:r>
              <a:rPr sz="800" b="0">
                <a:solidFill>
                  <a:srgbClr val="334155"/>
                </a:solidFill>
                <a:latin typeface="Arial"/>
              </a:rPr>
              <a:t>Vacuum-Formed Acrylic, ACP, Die-cut Metal</a:t>
            </a:r>
          </a:p>
        </p:txBody>
      </p:sp>
      <p:sp>
        <p:nvSpPr>
          <p:cNvPr id="16" name="TextBox 15"/>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Illumination: </a:t>
            </a:r>
            <a:r>
              <a:rPr sz="800" b="0">
                <a:solidFill>
                  <a:srgbClr val="334155"/>
                </a:solidFill>
                <a:latin typeface="Arial"/>
              </a:rPr>
              <a:t>Dual-sided Uniform LED backlight</a:t>
            </a:r>
          </a:p>
        </p:txBody>
      </p:sp>
      <p:sp>
        <p:nvSpPr>
          <p:cNvPr id="17" name="TextBox 16"/>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18" name="Rectangle 17"/>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Dual-sided display for maximum bi-directional visibility</a:t>
            </a:r>
          </a:p>
          <a:p>
            <a:pPr>
              <a:lnSpc>
                <a:spcPct val="130000"/>
              </a:lnSpc>
              <a:spcAft>
                <a:spcPts val="400"/>
              </a:spcAft>
            </a:pPr>
            <a:r>
              <a:rPr sz="1000" b="1">
                <a:solidFill>
                  <a:srgbClr val="FF7417"/>
                </a:solidFill>
                <a:latin typeface="Arial"/>
              </a:rPr>
              <a:t>•  </a:t>
            </a:r>
            <a:r>
              <a:rPr sz="800" b="0">
                <a:solidFill>
                  <a:srgbClr val="475569"/>
                </a:solidFill>
                <a:latin typeface="Arial"/>
              </a:rPr>
              <a:t>Reinforced base plates to eliminate bracket sagging</a:t>
            </a:r>
          </a:p>
          <a:p>
            <a:pPr>
              <a:lnSpc>
                <a:spcPct val="130000"/>
              </a:lnSpc>
              <a:spcAft>
                <a:spcPts val="400"/>
              </a:spcAft>
            </a:pPr>
            <a:r>
              <a:rPr sz="1000" b="1">
                <a:solidFill>
                  <a:srgbClr val="FF7417"/>
                </a:solidFill>
                <a:latin typeface="Arial"/>
              </a:rPr>
              <a:t>•  </a:t>
            </a:r>
            <a:r>
              <a:rPr sz="800" b="0">
                <a:solidFill>
                  <a:srgbClr val="475569"/>
                </a:solidFill>
                <a:latin typeface="Arial"/>
              </a:rPr>
              <a:t>Weatherproof silicone edge seals to prevent water ingress</a:t>
            </a:r>
          </a:p>
        </p:txBody>
      </p:sp>
      <p:sp>
        <p:nvSpPr>
          <p:cNvPr id="20" name="Rectangle 19"/>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2" name="TextBox 21"/>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20</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66_jp9ek.jpg"/>
          <p:cNvPicPr>
            <a:picLocks noChangeAspect="1"/>
          </p:cNvPicPr>
          <p:nvPr/>
        </p:nvPicPr>
        <p:blipFill>
          <a:blip r:embed="rId2"/>
          <a:stretch>
            <a:fillRect/>
          </a:stretch>
        </p:blipFill>
        <p:spPr>
          <a:xfrm>
            <a:off x="356616" y="1506944"/>
            <a:ext cx="5138928" cy="3844111"/>
          </a:xfrm>
          <a:prstGeom prst="rect">
            <a:avLst/>
          </a:prstGeom>
        </p:spPr>
      </p:pic>
      <p:sp>
        <p:nvSpPr>
          <p:cNvPr id="6" name="TextBox 5"/>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WOODEN SIGNAGE</a:t>
            </a:r>
          </a:p>
          <a:p>
            <a:pPr>
              <a:spcAft>
                <a:spcPts val="200"/>
              </a:spcAft>
              <a:defRPr sz="2200" b="1">
                <a:solidFill>
                  <a:srgbClr val="081222"/>
                </a:solidFill>
                <a:latin typeface="Arial"/>
              </a:defRPr>
            </a:pPr>
            <a:r>
              <a:t>WOODEN SIGNAGE</a:t>
            </a:r>
          </a:p>
          <a:p>
            <a:pPr>
              <a:defRPr sz="1000" b="0">
                <a:solidFill>
                  <a:srgbClr val="64748B"/>
                </a:solidFill>
                <a:latin typeface="Arial"/>
              </a:defRPr>
            </a:pPr>
            <a:r>
              <a:t>Premium Carved and Engraved Natural Wood Signs</a:t>
            </a:r>
          </a:p>
        </p:txBody>
      </p:sp>
      <p:sp>
        <p:nvSpPr>
          <p:cNvPr id="7" name="Rectangle 6"/>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9" name="Rectangle 8"/>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Our Wooden Signages deliver a warm, premium, and organic aesthetic. Precision carved on solid Teak, Sheesham, or Oak using 3D CNC routing and hand-finished with weather-resistant polyurethane coatings, these signs are ideal for wellness spaces, premium resorts, boutiques, and high-end interiors.</a:t>
            </a:r>
          </a:p>
        </p:txBody>
      </p:sp>
      <p:sp>
        <p:nvSpPr>
          <p:cNvPr id="11" name="TextBox 10"/>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2" name="Rectangle 11"/>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Wood Options: </a:t>
            </a:r>
            <a:r>
              <a:rPr sz="800" b="0">
                <a:solidFill>
                  <a:srgbClr val="334155"/>
                </a:solidFill>
                <a:latin typeface="Arial"/>
              </a:rPr>
              <a:t>Solid Burma Teak, Indian Rosewood (Sheesham), White Oak</a:t>
            </a:r>
          </a:p>
        </p:txBody>
      </p:sp>
      <p:sp>
        <p:nvSpPr>
          <p:cNvPr id="14" name="TextBox 13"/>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Finish Coats: </a:t>
            </a:r>
            <a:r>
              <a:rPr sz="800" b="0">
                <a:solidFill>
                  <a:srgbClr val="334155"/>
                </a:solidFill>
                <a:latin typeface="Arial"/>
              </a:rPr>
              <a:t>Premium Yacht-grade Polyurethane, Outdoor Oils</a:t>
            </a:r>
          </a:p>
        </p:txBody>
      </p:sp>
      <p:sp>
        <p:nvSpPr>
          <p:cNvPr id="15" name="TextBox 14"/>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Carving Styles: </a:t>
            </a:r>
            <a:r>
              <a:rPr sz="800" b="0">
                <a:solidFill>
                  <a:srgbClr val="334155"/>
                </a:solidFill>
                <a:latin typeface="Arial"/>
              </a:rPr>
              <a:t>3D CNC Raised Lettering, V-groove Engraving</a:t>
            </a:r>
          </a:p>
        </p:txBody>
      </p:sp>
      <p:sp>
        <p:nvSpPr>
          <p:cNvPr id="16" name="TextBox 15"/>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Letter Inlays: </a:t>
            </a:r>
            <a:r>
              <a:rPr sz="800" b="0">
                <a:solidFill>
                  <a:srgbClr val="334155"/>
                </a:solidFill>
                <a:latin typeface="Arial"/>
              </a:rPr>
              <a:t>Liquid Metal, Enamels, Brushed SS, Acrylic</a:t>
            </a:r>
          </a:p>
        </p:txBody>
      </p:sp>
      <p:sp>
        <p:nvSpPr>
          <p:cNvPr id="17" name="TextBox 16"/>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18" name="Rectangle 17"/>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Kiln-dried seasoned wood to prevent warping and cracking</a:t>
            </a:r>
          </a:p>
          <a:p>
            <a:pPr>
              <a:lnSpc>
                <a:spcPct val="130000"/>
              </a:lnSpc>
              <a:spcAft>
                <a:spcPts val="400"/>
              </a:spcAft>
            </a:pPr>
            <a:r>
              <a:rPr sz="1000" b="1">
                <a:solidFill>
                  <a:srgbClr val="FF7417"/>
                </a:solidFill>
                <a:latin typeface="Arial"/>
              </a:rPr>
              <a:t>•  </a:t>
            </a:r>
            <a:r>
              <a:rPr sz="800" b="0">
                <a:solidFill>
                  <a:srgbClr val="475569"/>
                </a:solidFill>
                <a:latin typeface="Arial"/>
              </a:rPr>
              <a:t>Beautiful hand-sanded organic grain texture highlighted</a:t>
            </a:r>
          </a:p>
          <a:p>
            <a:pPr>
              <a:lnSpc>
                <a:spcPct val="130000"/>
              </a:lnSpc>
              <a:spcAft>
                <a:spcPts val="400"/>
              </a:spcAft>
            </a:pPr>
            <a:r>
              <a:rPr sz="1000" b="1">
                <a:solidFill>
                  <a:srgbClr val="FF7417"/>
                </a:solidFill>
                <a:latin typeface="Arial"/>
              </a:rPr>
              <a:t>•  </a:t>
            </a:r>
            <a:r>
              <a:rPr sz="800" b="0">
                <a:solidFill>
                  <a:srgbClr val="475569"/>
                </a:solidFill>
                <a:latin typeface="Arial"/>
              </a:rPr>
              <a:t>Advanced UV-shield topcoats to resist sun-bleaching</a:t>
            </a:r>
          </a:p>
        </p:txBody>
      </p:sp>
      <p:sp>
        <p:nvSpPr>
          <p:cNvPr id="20" name="Rectangle 19"/>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2" name="TextBox 21"/>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21</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ansiasme-a13-1-standard-pipe-marking-1-604.jpg"/>
          <p:cNvPicPr>
            <a:picLocks noChangeAspect="1"/>
          </p:cNvPicPr>
          <p:nvPr/>
        </p:nvPicPr>
        <p:blipFill>
          <a:blip r:embed="rId2"/>
          <a:stretch>
            <a:fillRect/>
          </a:stretch>
        </p:blipFill>
        <p:spPr>
          <a:xfrm>
            <a:off x="356616" y="1834038"/>
            <a:ext cx="2386584" cy="318992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ansiasme-a13-1-standard-pipe-marking-2-481.jpg"/>
          <p:cNvPicPr>
            <a:picLocks noChangeAspect="1"/>
          </p:cNvPicPr>
          <p:nvPr/>
        </p:nvPicPr>
        <p:blipFill>
          <a:blip r:embed="rId3"/>
          <a:stretch>
            <a:fillRect/>
          </a:stretch>
        </p:blipFill>
        <p:spPr>
          <a:xfrm>
            <a:off x="3108960" y="2536372"/>
            <a:ext cx="2386584" cy="1785254"/>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PIPE MARKING • ANSI/ASME A13.1 STANDARD PIPE MARKING</a:t>
            </a:r>
          </a:p>
          <a:p>
            <a:pPr>
              <a:spcAft>
                <a:spcPts val="200"/>
              </a:spcAft>
              <a:defRPr sz="2200" b="1">
                <a:solidFill>
                  <a:srgbClr val="081222"/>
                </a:solidFill>
                <a:latin typeface="Arial"/>
              </a:defRPr>
            </a:pPr>
            <a:r>
              <a:t>ANSI/ASME A13.1 STANDARD PIPE MARKING</a:t>
            </a:r>
          </a:p>
          <a:p>
            <a:pPr>
              <a:defRPr sz="1000" b="0">
                <a:solidFill>
                  <a:srgbClr val="64748B"/>
                </a:solidFill>
                <a:latin typeface="Arial"/>
              </a:defRPr>
            </a:pPr>
            <a:r>
              <a:t>Premium ANSI/ASME A13.1 Standard Pipe Marking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ANSI/ASME A13.1 Standard Pipe Markings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22</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ndustrial-pipe-marking-1-193.jpg"/>
          <p:cNvPicPr>
            <a:picLocks noChangeAspect="1"/>
          </p:cNvPicPr>
          <p:nvPr/>
        </p:nvPicPr>
        <p:blipFill>
          <a:blip r:embed="rId2"/>
          <a:stretch>
            <a:fillRect/>
          </a:stretch>
        </p:blipFill>
        <p:spPr>
          <a:xfrm>
            <a:off x="994690" y="356616"/>
            <a:ext cx="386277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industrial-pipe-marking-2-738.jpg"/>
          <p:cNvPicPr>
            <a:picLocks noChangeAspect="1"/>
          </p:cNvPicPr>
          <p:nvPr/>
        </p:nvPicPr>
        <p:blipFill>
          <a:blip r:embed="rId3"/>
          <a:stretch>
            <a:fillRect/>
          </a:stretch>
        </p:blipFill>
        <p:spPr>
          <a:xfrm>
            <a:off x="994690" y="3611880"/>
            <a:ext cx="386277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PIPE MARKING • INDUSTRIAL PIPE MARKING</a:t>
            </a:r>
          </a:p>
          <a:p>
            <a:pPr>
              <a:spcAft>
                <a:spcPts val="200"/>
              </a:spcAft>
              <a:defRPr sz="2200" b="1">
                <a:solidFill>
                  <a:srgbClr val="081222"/>
                </a:solidFill>
                <a:latin typeface="Arial"/>
              </a:defRPr>
            </a:pPr>
            <a:r>
              <a:t>INDUSTRIAL PIPE MARKING</a:t>
            </a:r>
          </a:p>
          <a:p>
            <a:pPr>
              <a:defRPr sz="1000" b="0">
                <a:solidFill>
                  <a:srgbClr val="64748B"/>
                </a:solidFill>
                <a:latin typeface="Arial"/>
              </a:defRPr>
            </a:pPr>
            <a:r>
              <a:t>Premium Industrial Pipe Marking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Industrial Pipe Markings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23</a:t>
            </a: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osha-compliant-pipe-marking-1-744.jpg"/>
          <p:cNvPicPr>
            <a:picLocks noChangeAspect="1"/>
          </p:cNvPicPr>
          <p:nvPr/>
        </p:nvPicPr>
        <p:blipFill>
          <a:blip r:embed="rId2"/>
          <a:stretch>
            <a:fillRect/>
          </a:stretch>
        </p:blipFill>
        <p:spPr>
          <a:xfrm>
            <a:off x="356616" y="1834038"/>
            <a:ext cx="2386584" cy="318992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industrial-pipe-marking-2-738.jpg"/>
          <p:cNvPicPr>
            <a:picLocks noChangeAspect="1"/>
          </p:cNvPicPr>
          <p:nvPr/>
        </p:nvPicPr>
        <p:blipFill>
          <a:blip r:embed="rId3"/>
          <a:stretch>
            <a:fillRect/>
          </a:stretch>
        </p:blipFill>
        <p:spPr>
          <a:xfrm>
            <a:off x="3108960" y="2536372"/>
            <a:ext cx="2386584" cy="1785254"/>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PIPE MARKING • OSHA COMPLIANT PIPE MARKING</a:t>
            </a:r>
          </a:p>
          <a:p>
            <a:pPr>
              <a:spcAft>
                <a:spcPts val="200"/>
              </a:spcAft>
              <a:defRPr sz="2200" b="1">
                <a:solidFill>
                  <a:srgbClr val="081222"/>
                </a:solidFill>
                <a:latin typeface="Arial"/>
              </a:defRPr>
            </a:pPr>
            <a:r>
              <a:t>OSHA COMPLIANT PIPE MARKING</a:t>
            </a:r>
          </a:p>
          <a:p>
            <a:pPr>
              <a:defRPr sz="1000" b="0">
                <a:solidFill>
                  <a:srgbClr val="64748B"/>
                </a:solidFill>
                <a:latin typeface="Arial"/>
              </a:defRPr>
            </a:pPr>
            <a:r>
              <a:t>Premium OSHA Compliant Pipe Marking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OSHA Compliant Pipe Markings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24</a:t>
            </a: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z4pmg3ll.png"/>
          <p:cNvPicPr>
            <a:picLocks noChangeAspect="1"/>
          </p:cNvPicPr>
          <p:nvPr/>
        </p:nvPicPr>
        <p:blipFill>
          <a:blip r:embed="rId2"/>
          <a:stretch>
            <a:fillRect/>
          </a:stretch>
        </p:blipFill>
        <p:spPr>
          <a:xfrm>
            <a:off x="1294467" y="356616"/>
            <a:ext cx="3263225"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nht7wut1.png"/>
          <p:cNvPicPr>
            <a:picLocks noChangeAspect="1"/>
          </p:cNvPicPr>
          <p:nvPr/>
        </p:nvPicPr>
        <p:blipFill>
          <a:blip r:embed="rId3"/>
          <a:stretch>
            <a:fillRect/>
          </a:stretch>
        </p:blipFill>
        <p:spPr>
          <a:xfrm>
            <a:off x="356616" y="3900373"/>
            <a:ext cx="5138928" cy="2312517"/>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LABELS / FILMS / PANELS • CNC CUT ACP WITH ACRYLIC</a:t>
            </a:r>
          </a:p>
          <a:p>
            <a:pPr>
              <a:spcAft>
                <a:spcPts val="200"/>
              </a:spcAft>
              <a:defRPr sz="2200" b="1">
                <a:solidFill>
                  <a:srgbClr val="081222"/>
                </a:solidFill>
                <a:latin typeface="Arial"/>
              </a:defRPr>
            </a:pPr>
            <a:r>
              <a:t>CNC CUT ACP WITH ACRYLIC</a:t>
            </a:r>
          </a:p>
          <a:p>
            <a:pPr>
              <a:defRPr sz="1000" b="0">
                <a:solidFill>
                  <a:srgbClr val="64748B"/>
                </a:solidFill>
                <a:latin typeface="Arial"/>
              </a:defRPr>
            </a:pPr>
            <a:r>
              <a:t>Premium CNC Cut ACP with Acrylic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CNC Cut ACP with Acrylics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25</a:t>
            </a: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48ajp7bg.png"/>
          <p:cNvPicPr>
            <a:picLocks noChangeAspect="1"/>
          </p:cNvPicPr>
          <p:nvPr/>
        </p:nvPicPr>
        <p:blipFill>
          <a:blip r:embed="rId2"/>
          <a:stretch>
            <a:fillRect/>
          </a:stretch>
        </p:blipFill>
        <p:spPr>
          <a:xfrm>
            <a:off x="356616" y="2530716"/>
            <a:ext cx="2386584" cy="1796567"/>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glass-film-2-543.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LABELS / FILMS / PANELS • GLASS FILM</a:t>
            </a:r>
          </a:p>
          <a:p>
            <a:pPr>
              <a:spcAft>
                <a:spcPts val="200"/>
              </a:spcAft>
              <a:defRPr sz="2200" b="1">
                <a:solidFill>
                  <a:srgbClr val="081222"/>
                </a:solidFill>
                <a:latin typeface="Arial"/>
              </a:defRPr>
            </a:pPr>
            <a:r>
              <a:t>GLASS FILM</a:t>
            </a:r>
          </a:p>
          <a:p>
            <a:pPr>
              <a:defRPr sz="1000" b="0">
                <a:solidFill>
                  <a:srgbClr val="64748B"/>
                </a:solidFill>
                <a:latin typeface="Arial"/>
              </a:defRPr>
            </a:pPr>
            <a:r>
              <a:t>Premium Glass Film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Glass Films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26</a:t>
            </a: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polycarbonate-label-pc-label-1-281.jpg"/>
          <p:cNvPicPr>
            <a:picLocks noChangeAspect="1"/>
          </p:cNvPicPr>
          <p:nvPr/>
        </p:nvPicPr>
        <p:blipFill>
          <a:blip r:embed="rId2"/>
          <a:stretch>
            <a:fillRect/>
          </a:stretch>
        </p:blipFill>
        <p:spPr>
          <a:xfrm>
            <a:off x="356616" y="2536372"/>
            <a:ext cx="2386584" cy="1785254"/>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polycarbonate-label-pc-label-2-906.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LABELS / FILMS / PANELS • POLYCARBONATE LABEL PC LABEL</a:t>
            </a:r>
          </a:p>
          <a:p>
            <a:pPr>
              <a:spcAft>
                <a:spcPts val="200"/>
              </a:spcAft>
              <a:defRPr sz="2200" b="1">
                <a:solidFill>
                  <a:srgbClr val="081222"/>
                </a:solidFill>
                <a:latin typeface="Arial"/>
              </a:defRPr>
            </a:pPr>
            <a:r>
              <a:t>POLYCARBONATE LABEL PC LABEL</a:t>
            </a:r>
          </a:p>
          <a:p>
            <a:pPr>
              <a:defRPr sz="1000" b="0">
                <a:solidFill>
                  <a:srgbClr val="64748B"/>
                </a:solidFill>
                <a:latin typeface="Arial"/>
              </a:defRPr>
            </a:pPr>
            <a:r>
              <a:t>Premium Polycarbonate Label PC Label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Polycarbonate Label PC Labels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27</a:t>
            </a: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081222"/>
        </a:solidFill>
        <a:effectLst/>
      </p:bgPr>
    </p:bg>
    <p:spTree>
      <p:nvGrpSpPr>
        <p:cNvPr id="1" name=""/>
        <p:cNvGrpSpPr/>
        <p:nvPr/>
      </p:nvGrpSpPr>
      <p:grpSpPr/>
      <p:sp>
        <p:nvSpPr>
          <p:cNvPr id="2" name="Oval 1"/>
          <p:cNvSpPr/>
          <p:nvPr/>
        </p:nvSpPr>
        <p:spPr>
          <a:xfrm>
            <a:off x="5546750" y="1097280"/>
            <a:ext cx="1097280" cy="1097280"/>
          </a:xfrm>
          <a:prstGeom prst="ellipse">
            <a:avLst/>
          </a:prstGeom>
          <a:solidFill>
            <a:srgbClr val="101C30"/>
          </a:solidFill>
          <a:ln w="19050">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3" name="Picture 2" descr="tmp0m5y_p4w.png"/>
          <p:cNvPicPr>
            <a:picLocks noChangeAspect="1"/>
          </p:cNvPicPr>
          <p:nvPr/>
        </p:nvPicPr>
        <p:blipFill>
          <a:blip r:embed="rId2"/>
          <a:stretch>
            <a:fillRect/>
          </a:stretch>
        </p:blipFill>
        <p:spPr>
          <a:xfrm>
            <a:off x="5683910" y="1234440"/>
            <a:ext cx="822960" cy="822960"/>
          </a:xfrm>
          <a:prstGeom prst="rect">
            <a:avLst/>
          </a:prstGeom>
        </p:spPr>
      </p:pic>
      <p:sp>
        <p:nvSpPr>
          <p:cNvPr id="4" name="TextBox 3"/>
          <p:cNvSpPr txBox="1"/>
          <p:nvPr/>
        </p:nvSpPr>
        <p:spPr>
          <a:xfrm>
            <a:off x="914400" y="2468880"/>
            <a:ext cx="10362895" cy="731520"/>
          </a:xfrm>
          <a:prstGeom prst="rect">
            <a:avLst/>
          </a:prstGeom>
          <a:noFill/>
        </p:spPr>
        <p:txBody>
          <a:bodyPr wrap="square" lIns="0" rIns="0" tIns="0" bIns="0">
            <a:spAutoFit/>
          </a:bodyPr>
          <a:lstStyle/>
          <a:p>
            <a:pPr algn="ctr">
              <a:defRPr sz="3600" b="1">
                <a:solidFill>
                  <a:srgbClr val="F8FAFC"/>
                </a:solidFill>
                <a:latin typeface="Arial"/>
              </a:defRPr>
            </a:pPr>
            <a:r>
              <a:t>THANK YOU</a:t>
            </a:r>
          </a:p>
        </p:txBody>
      </p:sp>
      <p:sp>
        <p:nvSpPr>
          <p:cNvPr id="5" name="Rectangle 4"/>
          <p:cNvSpPr/>
          <p:nvPr/>
        </p:nvSpPr>
        <p:spPr>
          <a:xfrm>
            <a:off x="5409590" y="3291840"/>
            <a:ext cx="1371600" cy="36576"/>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914400" y="3474720"/>
            <a:ext cx="10362895" cy="548640"/>
          </a:xfrm>
          <a:prstGeom prst="rect">
            <a:avLst/>
          </a:prstGeom>
          <a:noFill/>
        </p:spPr>
        <p:txBody>
          <a:bodyPr wrap="square" lIns="0" rIns="0" tIns="0" bIns="0">
            <a:spAutoFit/>
          </a:bodyPr>
          <a:lstStyle/>
          <a:p>
            <a:pPr algn="ctr">
              <a:defRPr sz="1300" b="1">
                <a:solidFill>
                  <a:srgbClr val="FF7417"/>
                </a:solidFill>
                <a:latin typeface="Arial"/>
              </a:defRPr>
            </a:pPr>
            <a:r>
              <a:t>LET'S BUILD SOMETHING EXCEPTIONAL TOGETHER</a:t>
            </a:r>
          </a:p>
        </p:txBody>
      </p:sp>
      <p:sp>
        <p:nvSpPr>
          <p:cNvPr id="7" name="TextBox 6"/>
          <p:cNvSpPr txBox="1"/>
          <p:nvPr/>
        </p:nvSpPr>
        <p:spPr>
          <a:xfrm>
            <a:off x="914400" y="4754880"/>
            <a:ext cx="10362895" cy="731520"/>
          </a:xfrm>
          <a:prstGeom prst="rect">
            <a:avLst/>
          </a:prstGeom>
          <a:noFill/>
        </p:spPr>
        <p:txBody>
          <a:bodyPr wrap="square" lIns="0" rIns="0" tIns="0" bIns="0">
            <a:spAutoFit/>
          </a:bodyPr>
          <a:lstStyle/>
          <a:p>
            <a:pPr algn="ctr">
              <a:defRPr sz="950" b="1">
                <a:solidFill>
                  <a:srgbClr val="64748B"/>
                </a:solidFill>
                <a:latin typeface="Arial"/>
              </a:defRPr>
            </a:pPr>
            <a:r>
              <a:t>INFO@INTEGRITYENTERPRISE.IN  •  +91 89800 45008  •  WWW.INTEGRITYENTERPRISE.IN</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tmpou8abgrb.jpg"/>
          <p:cNvPicPr>
            <a:picLocks noChangeAspect="1"/>
          </p:cNvPicPr>
          <p:nvPr/>
        </p:nvPicPr>
        <p:blipFill>
          <a:blip r:embed="rId2"/>
          <a:stretch>
            <a:fillRect/>
          </a:stretch>
        </p:blipFill>
        <p:spPr>
          <a:xfrm>
            <a:off x="995015" y="356616"/>
            <a:ext cx="386212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acrylic-name-plate-2-168.jpg"/>
          <p:cNvPicPr>
            <a:picLocks noChangeAspect="1"/>
          </p:cNvPicPr>
          <p:nvPr/>
        </p:nvPicPr>
        <p:blipFill>
          <a:blip r:embed="rId3"/>
          <a:stretch>
            <a:fillRect/>
          </a:stretch>
        </p:blipFill>
        <p:spPr>
          <a:xfrm>
            <a:off x="994690" y="3611880"/>
            <a:ext cx="386277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ACRYLIC NAME PLATE</a:t>
            </a:r>
          </a:p>
          <a:p>
            <a:pPr>
              <a:spcAft>
                <a:spcPts val="200"/>
              </a:spcAft>
              <a:defRPr sz="2200" b="1">
                <a:solidFill>
                  <a:srgbClr val="081222"/>
                </a:solidFill>
                <a:latin typeface="Arial"/>
              </a:defRPr>
            </a:pPr>
            <a:r>
              <a:t>ACRYLIC NAME PLATE</a:t>
            </a:r>
          </a:p>
          <a:p>
            <a:pPr>
              <a:defRPr sz="1000" b="0">
                <a:solidFill>
                  <a:srgbClr val="64748B"/>
                </a:solidFill>
                <a:latin typeface="Arial"/>
              </a:defRPr>
            </a:pPr>
            <a:r>
              <a:t>Premium Acrylic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Acrylic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3</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brass-name-plate-1-865.jpg"/>
          <p:cNvPicPr>
            <a:picLocks noChangeAspect="1"/>
          </p:cNvPicPr>
          <p:nvPr/>
        </p:nvPicPr>
        <p:blipFill>
          <a:blip r:embed="rId2"/>
          <a:stretch>
            <a:fillRect/>
          </a:stretch>
        </p:blipFill>
        <p:spPr>
          <a:xfrm>
            <a:off x="697553" y="356616"/>
            <a:ext cx="4457052"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brass-name-plate-2-937.jpg"/>
          <p:cNvPicPr>
            <a:picLocks noChangeAspect="1"/>
          </p:cNvPicPr>
          <p:nvPr/>
        </p:nvPicPr>
        <p:blipFill>
          <a:blip r:embed="rId3"/>
          <a:stretch>
            <a:fillRect/>
          </a:stretch>
        </p:blipFill>
        <p:spPr>
          <a:xfrm>
            <a:off x="994690" y="3611880"/>
            <a:ext cx="386277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BRASS NAME PLATE</a:t>
            </a:r>
          </a:p>
          <a:p>
            <a:pPr>
              <a:spcAft>
                <a:spcPts val="200"/>
              </a:spcAft>
              <a:defRPr sz="2200" b="1">
                <a:solidFill>
                  <a:srgbClr val="081222"/>
                </a:solidFill>
                <a:latin typeface="Arial"/>
              </a:defRPr>
            </a:pPr>
            <a:r>
              <a:t>BRASS NAME PLATE</a:t>
            </a:r>
          </a:p>
          <a:p>
            <a:pPr>
              <a:defRPr sz="1000" b="0">
                <a:solidFill>
                  <a:srgbClr val="64748B"/>
                </a:solidFill>
                <a:latin typeface="Arial"/>
              </a:defRPr>
            </a:pPr>
            <a:r>
              <a:t>Premium Brass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Brass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4</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glass-name-plate-1-686.jpg"/>
          <p:cNvPicPr>
            <a:picLocks noChangeAspect="1"/>
          </p:cNvPicPr>
          <p:nvPr/>
        </p:nvPicPr>
        <p:blipFill>
          <a:blip r:embed="rId2"/>
          <a:stretch>
            <a:fillRect/>
          </a:stretch>
        </p:blipFill>
        <p:spPr>
          <a:xfrm>
            <a:off x="994690" y="356616"/>
            <a:ext cx="386277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1zfgcwfd.jpg"/>
          <p:cNvPicPr>
            <a:picLocks noChangeAspect="1"/>
          </p:cNvPicPr>
          <p:nvPr/>
        </p:nvPicPr>
        <p:blipFill>
          <a:blip r:embed="rId3"/>
          <a:stretch>
            <a:fillRect/>
          </a:stretch>
        </p:blipFill>
        <p:spPr>
          <a:xfrm>
            <a:off x="995015" y="3611880"/>
            <a:ext cx="386212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GLASS NAME PLATE</a:t>
            </a:r>
          </a:p>
          <a:p>
            <a:pPr>
              <a:spcAft>
                <a:spcPts val="200"/>
              </a:spcAft>
              <a:defRPr sz="2200" b="1">
                <a:solidFill>
                  <a:srgbClr val="081222"/>
                </a:solidFill>
                <a:latin typeface="Arial"/>
              </a:defRPr>
            </a:pPr>
            <a:r>
              <a:t>GLASS NAME PLATE</a:t>
            </a:r>
          </a:p>
          <a:p>
            <a:pPr>
              <a:defRPr sz="1000" b="0">
                <a:solidFill>
                  <a:srgbClr val="64748B"/>
                </a:solidFill>
                <a:latin typeface="Arial"/>
              </a:defRPr>
            </a:pPr>
            <a:r>
              <a:t>Premium Glass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Glass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5</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inauguration-name-plate-1-202.jpg"/>
          <p:cNvPicPr>
            <a:picLocks noChangeAspect="1"/>
          </p:cNvPicPr>
          <p:nvPr/>
        </p:nvPicPr>
        <p:blipFill>
          <a:blip r:embed="rId2"/>
          <a:stretch>
            <a:fillRect/>
          </a:stretch>
        </p:blipFill>
        <p:spPr>
          <a:xfrm>
            <a:off x="356616" y="1834038"/>
            <a:ext cx="2386584" cy="318992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inauguration-name-plate-2-419.jpg"/>
          <p:cNvPicPr>
            <a:picLocks noChangeAspect="1"/>
          </p:cNvPicPr>
          <p:nvPr/>
        </p:nvPicPr>
        <p:blipFill>
          <a:blip r:embed="rId3"/>
          <a:stretch>
            <a:fillRect/>
          </a:stretch>
        </p:blipFill>
        <p:spPr>
          <a:xfrm>
            <a:off x="3108960" y="1834038"/>
            <a:ext cx="2386584" cy="3189922"/>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INAUGURATION NAME PLATE</a:t>
            </a:r>
          </a:p>
          <a:p>
            <a:pPr>
              <a:spcAft>
                <a:spcPts val="200"/>
              </a:spcAft>
              <a:defRPr sz="2200" b="1">
                <a:solidFill>
                  <a:srgbClr val="081222"/>
                </a:solidFill>
                <a:latin typeface="Arial"/>
              </a:defRPr>
            </a:pPr>
            <a:r>
              <a:t>INAUGURATION NAME PLATE</a:t>
            </a:r>
          </a:p>
          <a:p>
            <a:pPr>
              <a:defRPr sz="1000" b="0">
                <a:solidFill>
                  <a:srgbClr val="64748B"/>
                </a:solidFill>
                <a:latin typeface="Arial"/>
              </a:defRPr>
            </a:pPr>
            <a:r>
              <a:t>Premium Inauguration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Inauguration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6</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metal-name-plate-1-263.jpg"/>
          <p:cNvPicPr>
            <a:picLocks noChangeAspect="1"/>
          </p:cNvPicPr>
          <p:nvPr/>
        </p:nvPicPr>
        <p:blipFill>
          <a:blip r:embed="rId2"/>
          <a:stretch>
            <a:fillRect/>
          </a:stretch>
        </p:blipFill>
        <p:spPr>
          <a:xfrm>
            <a:off x="356616" y="1834038"/>
            <a:ext cx="2386584" cy="3189922"/>
          </a:xfrm>
          <a:prstGeom prst="rect">
            <a:avLst/>
          </a:prstGeom>
        </p:spPr>
      </p:pic>
      <p:sp>
        <p:nvSpPr>
          <p:cNvPr id="6" name="Rounded Rectangle 5"/>
          <p:cNvSpPr/>
          <p:nvPr/>
        </p:nvSpPr>
        <p:spPr>
          <a:xfrm>
            <a:off x="3035808" y="283464"/>
            <a:ext cx="2532888" cy="6291072"/>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2bjwv353.png"/>
          <p:cNvPicPr>
            <a:picLocks noChangeAspect="1"/>
          </p:cNvPicPr>
          <p:nvPr/>
        </p:nvPicPr>
        <p:blipFill>
          <a:blip r:embed="rId3"/>
          <a:stretch>
            <a:fillRect/>
          </a:stretch>
        </p:blipFill>
        <p:spPr>
          <a:xfrm>
            <a:off x="3108960" y="1734205"/>
            <a:ext cx="2386584" cy="3389589"/>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METAL NAME PLATE</a:t>
            </a:r>
          </a:p>
          <a:p>
            <a:pPr>
              <a:spcAft>
                <a:spcPts val="200"/>
              </a:spcAft>
              <a:defRPr sz="2200" b="1">
                <a:solidFill>
                  <a:srgbClr val="081222"/>
                </a:solidFill>
                <a:latin typeface="Arial"/>
              </a:defRPr>
            </a:pPr>
            <a:r>
              <a:t>METAL NAME PLATE</a:t>
            </a:r>
          </a:p>
          <a:p>
            <a:pPr>
              <a:defRPr sz="1000" b="0">
                <a:solidFill>
                  <a:srgbClr val="64748B"/>
                </a:solidFill>
                <a:latin typeface="Arial"/>
              </a:defRPr>
            </a:pPr>
            <a:r>
              <a:t>Premium Metal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Metal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7</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ss-name-plate-1-828.jpg"/>
          <p:cNvPicPr>
            <a:picLocks noChangeAspect="1"/>
          </p:cNvPicPr>
          <p:nvPr/>
        </p:nvPicPr>
        <p:blipFill>
          <a:blip r:embed="rId2"/>
          <a:stretch>
            <a:fillRect/>
          </a:stretch>
        </p:blipFill>
        <p:spPr>
          <a:xfrm>
            <a:off x="994690" y="356616"/>
            <a:ext cx="386277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ss-name-plate-2-570.jpg"/>
          <p:cNvPicPr>
            <a:picLocks noChangeAspect="1"/>
          </p:cNvPicPr>
          <p:nvPr/>
        </p:nvPicPr>
        <p:blipFill>
          <a:blip r:embed="rId3"/>
          <a:stretch>
            <a:fillRect/>
          </a:stretch>
        </p:blipFill>
        <p:spPr>
          <a:xfrm>
            <a:off x="994690" y="3611880"/>
            <a:ext cx="3862778"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NAME PLATES • SS NAME PLATE</a:t>
            </a:r>
          </a:p>
          <a:p>
            <a:pPr>
              <a:spcAft>
                <a:spcPts val="200"/>
              </a:spcAft>
              <a:defRPr sz="2200" b="1">
                <a:solidFill>
                  <a:srgbClr val="081222"/>
                </a:solidFill>
                <a:latin typeface="Arial"/>
              </a:defRPr>
            </a:pPr>
            <a:r>
              <a:t>SS NAME PLATE</a:t>
            </a:r>
          </a:p>
          <a:p>
            <a:pPr>
              <a:defRPr sz="1000" b="0">
                <a:solidFill>
                  <a:srgbClr val="64748B"/>
                </a:solidFill>
                <a:latin typeface="Arial"/>
              </a:defRPr>
            </a:pPr>
            <a:r>
              <a:t>Premium SS Name Plate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SS Name Plates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8</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FFFFF"/>
        </a:solidFill>
        <a:effectLst/>
      </p:bgPr>
    </p:bg>
    <p:spTree>
      <p:nvGrpSpPr>
        <p:cNvPr id="1" name=""/>
        <p:cNvGrpSpPr/>
        <p:nvPr/>
      </p:nvGrpSpPr>
      <p:grpSpPr/>
      <p:sp>
        <p:nvSpPr>
          <p:cNvPr id="2" name="Rectangle 1"/>
          <p:cNvSpPr/>
          <p:nvPr/>
        </p:nvSpPr>
        <p:spPr>
          <a:xfrm>
            <a:off x="0" y="0"/>
            <a:ext cx="5852160" cy="6858000"/>
          </a:xfrm>
          <a:prstGeom prst="rect">
            <a:avLst/>
          </a:prstGeom>
          <a:solidFill>
            <a:srgbClr val="F8FAFC"/>
          </a:solidFill>
          <a:ln>
            <a:solidFill>
              <a:srgbClr val="F8FAF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5852160" y="0"/>
            <a:ext cx="13716" cy="6858000"/>
          </a:xfrm>
          <a:prstGeom prst="rect">
            <a:avLst/>
          </a:prstGeom>
          <a:solidFill>
            <a:srgbClr val="E2E8F0"/>
          </a:solidFill>
          <a:ln>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3464" y="283464"/>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5" name="Picture 4" descr="acrylic-signage-1-275.jpg"/>
          <p:cNvPicPr>
            <a:picLocks noChangeAspect="1"/>
          </p:cNvPicPr>
          <p:nvPr/>
        </p:nvPicPr>
        <p:blipFill>
          <a:blip r:embed="rId2"/>
          <a:stretch>
            <a:fillRect/>
          </a:stretch>
        </p:blipFill>
        <p:spPr>
          <a:xfrm>
            <a:off x="994690" y="356616"/>
            <a:ext cx="3862778" cy="2889503"/>
          </a:xfrm>
          <a:prstGeom prst="rect">
            <a:avLst/>
          </a:prstGeom>
        </p:spPr>
      </p:pic>
      <p:sp>
        <p:nvSpPr>
          <p:cNvPr id="6" name="Rounded Rectangle 5"/>
          <p:cNvSpPr/>
          <p:nvPr/>
        </p:nvSpPr>
        <p:spPr>
          <a:xfrm>
            <a:off x="283464" y="3538728"/>
            <a:ext cx="5285232" cy="3035808"/>
          </a:xfrm>
          <a:prstGeom prst="roundRect">
            <a:avLst>
              <a:gd name="adj" fmla="val 5000"/>
            </a:avLst>
          </a:prstGeom>
          <a:solidFill>
            <a:srgbClr val="FFFFFF"/>
          </a:solidFill>
          <a:ln w="12700">
            <a:solidFill>
              <a:srgbClr val="E2E8F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7" name="Picture 6" descr="tmpogq7mfc2.png"/>
          <p:cNvPicPr>
            <a:picLocks noChangeAspect="1"/>
          </p:cNvPicPr>
          <p:nvPr/>
        </p:nvPicPr>
        <p:blipFill>
          <a:blip r:embed="rId3"/>
          <a:stretch>
            <a:fillRect/>
          </a:stretch>
        </p:blipFill>
        <p:spPr>
          <a:xfrm>
            <a:off x="757796" y="3611880"/>
            <a:ext cx="4336567" cy="2889503"/>
          </a:xfrm>
          <a:prstGeom prst="rect">
            <a:avLst/>
          </a:prstGeom>
        </p:spPr>
      </p:pic>
      <p:sp>
        <p:nvSpPr>
          <p:cNvPr id="8" name="TextBox 7"/>
          <p:cNvSpPr txBox="1"/>
          <p:nvPr/>
        </p:nvSpPr>
        <p:spPr>
          <a:xfrm>
            <a:off x="6391656" y="539496"/>
            <a:ext cx="5257800" cy="1097280"/>
          </a:xfrm>
          <a:prstGeom prst="rect">
            <a:avLst/>
          </a:prstGeom>
          <a:noFill/>
        </p:spPr>
        <p:txBody>
          <a:bodyPr wrap="square" lIns="0" rIns="0" tIns="0" bIns="0">
            <a:spAutoFit/>
          </a:bodyPr>
          <a:lstStyle/>
          <a:p>
            <a:pPr>
              <a:spcAft>
                <a:spcPts val="400"/>
              </a:spcAft>
              <a:defRPr sz="750" b="1">
                <a:solidFill>
                  <a:srgbClr val="FF7417"/>
                </a:solidFill>
                <a:latin typeface="Arial"/>
              </a:defRPr>
            </a:pPr>
            <a:r>
              <a:t>SIGNAGE • ACRYLIC SIGNAGE</a:t>
            </a:r>
          </a:p>
          <a:p>
            <a:pPr>
              <a:spcAft>
                <a:spcPts val="200"/>
              </a:spcAft>
              <a:defRPr sz="2200" b="1">
                <a:solidFill>
                  <a:srgbClr val="081222"/>
                </a:solidFill>
                <a:latin typeface="Arial"/>
              </a:defRPr>
            </a:pPr>
            <a:r>
              <a:t>ACRYLIC SIGNAGE</a:t>
            </a:r>
          </a:p>
          <a:p>
            <a:pPr>
              <a:defRPr sz="1000" b="0">
                <a:solidFill>
                  <a:srgbClr val="64748B"/>
                </a:solidFill>
                <a:latin typeface="Arial"/>
              </a:defRPr>
            </a:pPr>
            <a:r>
              <a:t>Premium Acrylic Signage Solutions</a:t>
            </a:r>
          </a:p>
        </p:txBody>
      </p:sp>
      <p:sp>
        <p:nvSpPr>
          <p:cNvPr id="9" name="Rectangle 8"/>
          <p:cNvSpPr/>
          <p:nvPr/>
        </p:nvSpPr>
        <p:spPr>
          <a:xfrm>
            <a:off x="6391656" y="169164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TextBox 9"/>
          <p:cNvSpPr txBox="1"/>
          <p:nvPr/>
        </p:nvSpPr>
        <p:spPr>
          <a:xfrm>
            <a:off x="6391656" y="1828800"/>
            <a:ext cx="5257800" cy="228600"/>
          </a:xfrm>
          <a:prstGeom prst="rect">
            <a:avLst/>
          </a:prstGeom>
          <a:noFill/>
        </p:spPr>
        <p:txBody>
          <a:bodyPr wrap="none" lIns="0" rIns="0" tIns="0" bIns="0">
            <a:spAutoFit/>
          </a:bodyPr>
          <a:lstStyle/>
          <a:p>
            <a:pPr>
              <a:defRPr sz="800" b="1">
                <a:solidFill>
                  <a:srgbClr val="081222"/>
                </a:solidFill>
                <a:latin typeface="Arial"/>
              </a:defRPr>
            </a:pPr>
            <a:r>
              <a:t>PRODUCT OVERVIEW</a:t>
            </a:r>
          </a:p>
        </p:txBody>
      </p:sp>
      <p:sp>
        <p:nvSpPr>
          <p:cNvPr id="11" name="Rectangle 10"/>
          <p:cNvSpPr/>
          <p:nvPr/>
        </p:nvSpPr>
        <p:spPr>
          <a:xfrm>
            <a:off x="6391656" y="2029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2" name="TextBox 11"/>
          <p:cNvSpPr txBox="1"/>
          <p:nvPr/>
        </p:nvSpPr>
        <p:spPr>
          <a:xfrm>
            <a:off x="6391656" y="2084831"/>
            <a:ext cx="5257800" cy="685800"/>
          </a:xfrm>
          <a:prstGeom prst="rect">
            <a:avLst/>
          </a:prstGeom>
          <a:noFill/>
        </p:spPr>
        <p:txBody>
          <a:bodyPr wrap="square" lIns="0" rIns="0" tIns="0" bIns="0">
            <a:spAutoFit/>
          </a:bodyPr>
          <a:lstStyle/>
          <a:p>
            <a:pPr>
              <a:lnSpc>
                <a:spcPct val="130000"/>
              </a:lnSpc>
              <a:defRPr sz="900">
                <a:solidFill>
                  <a:srgbClr val="475569"/>
                </a:solidFill>
                <a:latin typeface="Arial"/>
              </a:defRPr>
            </a:pPr>
            <a:r>
              <a:t>We design and fabricate premium, custom Acrylic Signages engineered for durability, structural integrity, and architectural-grade aesthetics. Ideal for industrial facilities, corporate headquarters, and high-visibility environments.</a:t>
            </a:r>
          </a:p>
        </p:txBody>
      </p:sp>
      <p:sp>
        <p:nvSpPr>
          <p:cNvPr id="13" name="TextBox 12"/>
          <p:cNvSpPr txBox="1"/>
          <p:nvPr/>
        </p:nvSpPr>
        <p:spPr>
          <a:xfrm>
            <a:off x="6391656" y="2926080"/>
            <a:ext cx="5257800" cy="228600"/>
          </a:xfrm>
          <a:prstGeom prst="rect">
            <a:avLst/>
          </a:prstGeom>
          <a:noFill/>
        </p:spPr>
        <p:txBody>
          <a:bodyPr wrap="none" lIns="0" rIns="0" tIns="0" bIns="0">
            <a:spAutoFit/>
          </a:bodyPr>
          <a:lstStyle/>
          <a:p>
            <a:pPr>
              <a:defRPr sz="800" b="1">
                <a:solidFill>
                  <a:srgbClr val="081222"/>
                </a:solidFill>
                <a:latin typeface="Arial"/>
              </a:defRPr>
            </a:pPr>
            <a:r>
              <a:t>TECHNICAL SPECIFICATIONS</a:t>
            </a:r>
          </a:p>
        </p:txBody>
      </p:sp>
      <p:sp>
        <p:nvSpPr>
          <p:cNvPr id="14" name="Rectangle 13"/>
          <p:cNvSpPr/>
          <p:nvPr/>
        </p:nvSpPr>
        <p:spPr>
          <a:xfrm>
            <a:off x="6391656" y="3127248"/>
            <a:ext cx="169164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6391656" y="3182112"/>
            <a:ext cx="2560320" cy="320040"/>
          </a:xfrm>
          <a:prstGeom prst="rect">
            <a:avLst/>
          </a:prstGeom>
          <a:noFill/>
        </p:spPr>
        <p:txBody>
          <a:bodyPr wrap="square" lIns="0" rIns="0" tIns="0" bIns="0">
            <a:spAutoFit/>
          </a:bodyPr>
          <a:lstStyle/>
          <a:p>
            <a:r>
              <a:rPr sz="800" b="1">
                <a:solidFill>
                  <a:srgbClr val="64748B"/>
                </a:solidFill>
                <a:latin typeface="Arial"/>
              </a:rPr>
              <a:t>Material Options: </a:t>
            </a:r>
            <a:r>
              <a:rPr sz="800" b="0">
                <a:solidFill>
                  <a:srgbClr val="334155"/>
                </a:solidFill>
                <a:latin typeface="Arial"/>
              </a:rPr>
              <a:t>3M Premium Film, Acrylic, Stainless Steel, Aluminum</a:t>
            </a:r>
          </a:p>
        </p:txBody>
      </p:sp>
      <p:sp>
        <p:nvSpPr>
          <p:cNvPr id="16" name="TextBox 15"/>
          <p:cNvSpPr txBox="1"/>
          <p:nvPr/>
        </p:nvSpPr>
        <p:spPr>
          <a:xfrm>
            <a:off x="9089136" y="3182112"/>
            <a:ext cx="2560320" cy="320040"/>
          </a:xfrm>
          <a:prstGeom prst="rect">
            <a:avLst/>
          </a:prstGeom>
          <a:noFill/>
        </p:spPr>
        <p:txBody>
          <a:bodyPr wrap="square" lIns="0" rIns="0" tIns="0" bIns="0">
            <a:spAutoFit/>
          </a:bodyPr>
          <a:lstStyle/>
          <a:p>
            <a:r>
              <a:rPr sz="800" b="1">
                <a:solidFill>
                  <a:srgbClr val="64748B"/>
                </a:solidFill>
                <a:latin typeface="Arial"/>
              </a:rPr>
              <a:t>Durability: </a:t>
            </a:r>
            <a:r>
              <a:rPr sz="800" b="0">
                <a:solidFill>
                  <a:srgbClr val="334155"/>
                </a:solidFill>
                <a:latin typeface="Arial"/>
              </a:rPr>
              <a:t>Indoor &amp; Outdoor (UV Resistant)</a:t>
            </a:r>
          </a:p>
        </p:txBody>
      </p:sp>
      <p:sp>
        <p:nvSpPr>
          <p:cNvPr id="17" name="TextBox 16"/>
          <p:cNvSpPr txBox="1"/>
          <p:nvPr/>
        </p:nvSpPr>
        <p:spPr>
          <a:xfrm>
            <a:off x="6391656" y="3547872"/>
            <a:ext cx="2560320" cy="320040"/>
          </a:xfrm>
          <a:prstGeom prst="rect">
            <a:avLst/>
          </a:prstGeom>
          <a:noFill/>
        </p:spPr>
        <p:txBody>
          <a:bodyPr wrap="square" lIns="0" rIns="0" tIns="0" bIns="0">
            <a:spAutoFit/>
          </a:bodyPr>
          <a:lstStyle/>
          <a:p>
            <a:r>
              <a:rPr sz="800" b="1">
                <a:solidFill>
                  <a:srgbClr val="64748B"/>
                </a:solidFill>
                <a:latin typeface="Arial"/>
              </a:rPr>
              <a:t>Compliance: </a:t>
            </a:r>
            <a:r>
              <a:rPr sz="800" b="0">
                <a:solidFill>
                  <a:srgbClr val="334155"/>
                </a:solidFill>
                <a:latin typeface="Arial"/>
              </a:rPr>
              <a:t>ISO &amp; OSHA Standards</a:t>
            </a:r>
          </a:p>
        </p:txBody>
      </p:sp>
      <p:sp>
        <p:nvSpPr>
          <p:cNvPr id="18" name="TextBox 17"/>
          <p:cNvSpPr txBox="1"/>
          <p:nvPr/>
        </p:nvSpPr>
        <p:spPr>
          <a:xfrm>
            <a:off x="9089136" y="3547872"/>
            <a:ext cx="2560320" cy="320040"/>
          </a:xfrm>
          <a:prstGeom prst="rect">
            <a:avLst/>
          </a:prstGeom>
          <a:noFill/>
        </p:spPr>
        <p:txBody>
          <a:bodyPr wrap="square" lIns="0" rIns="0" tIns="0" bIns="0">
            <a:spAutoFit/>
          </a:bodyPr>
          <a:lstStyle/>
          <a:p>
            <a:r>
              <a:rPr sz="800" b="1">
                <a:solidFill>
                  <a:srgbClr val="64748B"/>
                </a:solidFill>
                <a:latin typeface="Arial"/>
              </a:rPr>
              <a:t>Customization: </a:t>
            </a:r>
            <a:r>
              <a:rPr sz="800" b="0">
                <a:solidFill>
                  <a:srgbClr val="334155"/>
                </a:solidFill>
                <a:latin typeface="Arial"/>
              </a:rPr>
              <a:t>Fully Customizable Sizes &amp; Graphics</a:t>
            </a:r>
          </a:p>
        </p:txBody>
      </p:sp>
      <p:sp>
        <p:nvSpPr>
          <p:cNvPr id="19" name="TextBox 18"/>
          <p:cNvSpPr txBox="1"/>
          <p:nvPr/>
        </p:nvSpPr>
        <p:spPr>
          <a:xfrm>
            <a:off x="6391656" y="4114800"/>
            <a:ext cx="5257800" cy="228600"/>
          </a:xfrm>
          <a:prstGeom prst="rect">
            <a:avLst/>
          </a:prstGeom>
          <a:noFill/>
        </p:spPr>
        <p:txBody>
          <a:bodyPr wrap="none" lIns="0" rIns="0" tIns="0" bIns="0">
            <a:spAutoFit/>
          </a:bodyPr>
          <a:lstStyle/>
          <a:p>
            <a:pPr>
              <a:defRPr sz="800" b="1">
                <a:solidFill>
                  <a:srgbClr val="081222"/>
                </a:solidFill>
                <a:latin typeface="Arial"/>
              </a:defRPr>
            </a:pPr>
            <a:r>
              <a:t>KEY ADVANTAGES</a:t>
            </a:r>
          </a:p>
        </p:txBody>
      </p:sp>
      <p:sp>
        <p:nvSpPr>
          <p:cNvPr id="20" name="Rectangle 19"/>
          <p:cNvSpPr/>
          <p:nvPr/>
        </p:nvSpPr>
        <p:spPr>
          <a:xfrm>
            <a:off x="6391656" y="4315968"/>
            <a:ext cx="1097280" cy="18288"/>
          </a:xfrm>
          <a:prstGeom prst="rect">
            <a:avLst/>
          </a:prstGeom>
          <a:solidFill>
            <a:srgbClr val="FF7417"/>
          </a:solidFill>
          <a:ln>
            <a:solidFill>
              <a:srgbClr val="FF7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1" name="TextBox 20"/>
          <p:cNvSpPr txBox="1"/>
          <p:nvPr/>
        </p:nvSpPr>
        <p:spPr>
          <a:xfrm>
            <a:off x="6391656" y="4370832"/>
            <a:ext cx="5257800" cy="1188720"/>
          </a:xfrm>
          <a:prstGeom prst="rect">
            <a:avLst/>
          </a:prstGeom>
          <a:noFill/>
        </p:spPr>
        <p:txBody>
          <a:bodyPr wrap="square" lIns="0" rIns="0" tIns="0" bIns="0">
            <a:spAutoFit/>
          </a:bodyPr>
          <a:lstStyle/>
          <a:p>
            <a:pPr>
              <a:lnSpc>
                <a:spcPct val="130000"/>
              </a:lnSpc>
              <a:spcAft>
                <a:spcPts val="400"/>
              </a:spcAft>
            </a:pPr>
            <a:r>
              <a:rPr sz="1000" b="1">
                <a:solidFill>
                  <a:srgbClr val="FF7417"/>
                </a:solidFill>
                <a:latin typeface="Arial"/>
              </a:rPr>
              <a:t>•  </a:t>
            </a:r>
            <a:r>
              <a:rPr sz="800" b="0">
                <a:solidFill>
                  <a:srgbClr val="475569"/>
                </a:solidFill>
                <a:latin typeface="Arial"/>
              </a:rPr>
              <a:t>High-resolution professional grade branding</a:t>
            </a:r>
          </a:p>
          <a:p>
            <a:pPr>
              <a:lnSpc>
                <a:spcPct val="130000"/>
              </a:lnSpc>
              <a:spcAft>
                <a:spcPts val="400"/>
              </a:spcAft>
            </a:pPr>
            <a:r>
              <a:rPr sz="1000" b="1">
                <a:solidFill>
                  <a:srgbClr val="FF7417"/>
                </a:solidFill>
                <a:latin typeface="Arial"/>
              </a:rPr>
              <a:t>•  </a:t>
            </a:r>
            <a:r>
              <a:rPr sz="800" b="0">
                <a:solidFill>
                  <a:srgbClr val="475569"/>
                </a:solidFill>
                <a:latin typeface="Arial"/>
              </a:rPr>
              <a:t>Ultra-durable weather and fade-resistant finish</a:t>
            </a:r>
          </a:p>
          <a:p>
            <a:pPr>
              <a:lnSpc>
                <a:spcPct val="130000"/>
              </a:lnSpc>
              <a:spcAft>
                <a:spcPts val="400"/>
              </a:spcAft>
            </a:pPr>
            <a:r>
              <a:rPr sz="1000" b="1">
                <a:solidFill>
                  <a:srgbClr val="FF7417"/>
                </a:solidFill>
                <a:latin typeface="Arial"/>
              </a:rPr>
              <a:t>•  </a:t>
            </a:r>
            <a:r>
              <a:rPr sz="800" b="0">
                <a:solidFill>
                  <a:srgbClr val="475569"/>
                </a:solidFill>
                <a:latin typeface="Arial"/>
              </a:rPr>
              <a:t>Precise CNC and laser cutting for seamless edges</a:t>
            </a:r>
          </a:p>
        </p:txBody>
      </p:sp>
      <p:sp>
        <p:nvSpPr>
          <p:cNvPr id="22" name="Rectangle 21"/>
          <p:cNvSpPr/>
          <p:nvPr/>
        </p:nvSpPr>
        <p:spPr>
          <a:xfrm>
            <a:off x="6391656" y="6217920"/>
            <a:ext cx="5257800" cy="9144"/>
          </a:xfrm>
          <a:prstGeom prst="rect">
            <a:avLst/>
          </a:prstGeom>
          <a:solidFill>
            <a:srgbClr val="F1F5F9"/>
          </a:solidFill>
          <a:ln>
            <a:solidFill>
              <a:srgbClr val="F1F5F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391656" y="6263640"/>
            <a:ext cx="3657600" cy="365760"/>
          </a:xfrm>
          <a:prstGeom prst="rect">
            <a:avLst/>
          </a:prstGeom>
          <a:noFill/>
        </p:spPr>
        <p:txBody>
          <a:bodyPr wrap="none" lIns="0" rIns="0" tIns="0" bIns="0">
            <a:spAutoFit/>
          </a:bodyPr>
          <a:lstStyle/>
          <a:p>
            <a:pPr>
              <a:defRPr sz="700" b="1">
                <a:solidFill>
                  <a:srgbClr val="64748B"/>
                </a:solidFill>
                <a:latin typeface="Arial"/>
              </a:defRPr>
            </a:pPr>
            <a:r>
              <a:t>INTEGRITY ENTERPRISE PRESENTATION</a:t>
            </a:r>
          </a:p>
        </p:txBody>
      </p:sp>
      <p:sp>
        <p:nvSpPr>
          <p:cNvPr id="24" name="TextBox 23"/>
          <p:cNvSpPr txBox="1"/>
          <p:nvPr/>
        </p:nvSpPr>
        <p:spPr>
          <a:xfrm>
            <a:off x="10049256" y="6263640"/>
            <a:ext cx="1600200" cy="365760"/>
          </a:xfrm>
          <a:prstGeom prst="rect">
            <a:avLst/>
          </a:prstGeom>
          <a:noFill/>
        </p:spPr>
        <p:txBody>
          <a:bodyPr wrap="none" lIns="0" rIns="0" tIns="0" bIns="0">
            <a:spAutoFit/>
          </a:bodyPr>
          <a:lstStyle/>
          <a:p>
            <a:pPr algn="r">
              <a:defRPr sz="700" b="1">
                <a:solidFill>
                  <a:srgbClr val="64748B"/>
                </a:solidFill>
                <a:latin typeface="Arial"/>
              </a:defRPr>
            </a:pPr>
            <a:r>
              <a:t>SLIDE 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